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 id="261" r:id="rId6"/>
    <p:sldId id="262"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1" d="100"/>
          <a:sy n="51" d="100"/>
        </p:scale>
        <p:origin x="8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7/24/2024</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8204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7/24/2024</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66893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7/24/2024</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62561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7/24/2024</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00374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7/24/2024</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90282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7/24/2024</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68145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7/24/2024</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27755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7/24/2024</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34675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7/24/2024</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56979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7/24/2024</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357687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7/24/2024</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27141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7/24/2024</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0433059"/>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hf sldNum="0" hdr="0" ftr="0" dt="0"/>
  <p:txStyles>
    <p:titleStyle>
      <a:lvl1pPr algn="l" defTabSz="914400" rtl="0" eaLnBrk="1" latinLnBrk="0" hangingPunct="1">
        <a:lnSpc>
          <a:spcPct val="80000"/>
        </a:lnSpc>
        <a:spcBef>
          <a:spcPct val="0"/>
        </a:spcBef>
        <a:buNone/>
        <a:defRPr sz="54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3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21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bcbe.org/site/handlers/filedownload.ashx?moduleinstanceid=39727&amp;dataid=62718&amp;FileName=AG%202024%20Class%20of%202028.pdf"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app.perfectforms.com/PresentationServer/App.aspx/Play/v9bGggUp?f=v9bGggUp"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w poly blue background">
            <a:extLst>
              <a:ext uri="{FF2B5EF4-FFF2-40B4-BE49-F238E27FC236}">
                <a16:creationId xmlns:a16="http://schemas.microsoft.com/office/drawing/2014/main" id="{7CD2C8B3-F726-42CC-9C3F-0471FEA68658}"/>
              </a:ext>
            </a:extLst>
          </p:cNvPr>
          <p:cNvPicPr>
            <a:picLocks noChangeAspect="1"/>
          </p:cNvPicPr>
          <p:nvPr/>
        </p:nvPicPr>
        <p:blipFill rotWithShape="1">
          <a:blip r:embed="rId2"/>
          <a:srcRect l="1"/>
          <a:stretch/>
        </p:blipFill>
        <p:spPr>
          <a:xfrm>
            <a:off x="20" y="-22"/>
            <a:ext cx="12191977" cy="6858022"/>
          </a:xfrm>
          <a:prstGeom prst="rect">
            <a:avLst/>
          </a:prstGeom>
        </p:spPr>
      </p:pic>
      <p:sp>
        <p:nvSpPr>
          <p:cNvPr id="16" name="Rectangle 15">
            <a:extLst>
              <a:ext uri="{FF2B5EF4-FFF2-40B4-BE49-F238E27FC236}">
                <a16:creationId xmlns:a16="http://schemas.microsoft.com/office/drawing/2014/main" id="{D5B012D8-7F27-4758-9AC6-C889B154BD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103377" y="1100316"/>
            <a:ext cx="6858003" cy="4657347"/>
          </a:xfrm>
          <a:prstGeom prst="rect">
            <a:avLst/>
          </a:prstGeom>
          <a:gradFill flip="none" rotWithShape="1">
            <a:gsLst>
              <a:gs pos="48000">
                <a:srgbClr val="262626">
                  <a:alpha val="24000"/>
                </a:srgbClr>
              </a:gs>
              <a:gs pos="85000">
                <a:srgbClr val="262626">
                  <a:alpha val="45000"/>
                </a:srgb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D939AA-9B49-4E2C-B17C-0489B79EBAB2}"/>
              </a:ext>
            </a:extLst>
          </p:cNvPr>
          <p:cNvSpPr>
            <a:spLocks noGrp="1"/>
          </p:cNvSpPr>
          <p:nvPr>
            <p:ph type="ctrTitle"/>
          </p:nvPr>
        </p:nvSpPr>
        <p:spPr>
          <a:xfrm>
            <a:off x="643466" y="643467"/>
            <a:ext cx="5452529" cy="3569242"/>
          </a:xfrm>
        </p:spPr>
        <p:txBody>
          <a:bodyPr anchor="t">
            <a:normAutofit/>
          </a:bodyPr>
          <a:lstStyle/>
          <a:p>
            <a:r>
              <a:rPr lang="en-US" sz="5100" dirty="0">
                <a:solidFill>
                  <a:schemeClr val="bg1"/>
                </a:solidFill>
              </a:rPr>
              <a:t>MSB – Fees/School/Course</a:t>
            </a:r>
            <a:br>
              <a:rPr lang="en-US" sz="5100" dirty="0">
                <a:solidFill>
                  <a:schemeClr val="bg1"/>
                </a:solidFill>
              </a:rPr>
            </a:br>
            <a:endParaRPr lang="en-US" sz="5100" dirty="0">
              <a:solidFill>
                <a:schemeClr val="bg1"/>
              </a:solidFill>
            </a:endParaRPr>
          </a:p>
        </p:txBody>
      </p:sp>
      <p:sp>
        <p:nvSpPr>
          <p:cNvPr id="3" name="Subtitle 2">
            <a:extLst>
              <a:ext uri="{FF2B5EF4-FFF2-40B4-BE49-F238E27FC236}">
                <a16:creationId xmlns:a16="http://schemas.microsoft.com/office/drawing/2014/main" id="{BEAB33AB-D477-44B7-B918-38989903F1EC}"/>
              </a:ext>
            </a:extLst>
          </p:cNvPr>
          <p:cNvSpPr>
            <a:spLocks noGrp="1"/>
          </p:cNvSpPr>
          <p:nvPr>
            <p:ph type="subTitle" idx="1"/>
          </p:nvPr>
        </p:nvSpPr>
        <p:spPr>
          <a:xfrm>
            <a:off x="643466" y="4551036"/>
            <a:ext cx="5449479" cy="1663495"/>
          </a:xfrm>
        </p:spPr>
        <p:txBody>
          <a:bodyPr anchor="b">
            <a:normAutofit/>
          </a:bodyPr>
          <a:lstStyle/>
          <a:p>
            <a:r>
              <a:rPr lang="en-US" dirty="0">
                <a:solidFill>
                  <a:schemeClr val="bg1"/>
                </a:solidFill>
              </a:rPr>
              <a:t>Presented by: Kelly Stockton &amp; Jennifer McCrary</a:t>
            </a:r>
          </a:p>
        </p:txBody>
      </p:sp>
      <p:sp>
        <p:nvSpPr>
          <p:cNvPr id="18" name="Rectangle 17">
            <a:extLst>
              <a:ext uri="{FF2B5EF4-FFF2-40B4-BE49-F238E27FC236}">
                <a16:creationId xmlns:a16="http://schemas.microsoft.com/office/drawing/2014/main" id="{4063B759-00FC-46D1-9898-8E8625268F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40187" y="2206184"/>
            <a:ext cx="6858003" cy="2445624"/>
          </a:xfrm>
          <a:prstGeom prst="rect">
            <a:avLst/>
          </a:prstGeom>
          <a:gradFill flip="none" rotWithShape="1">
            <a:gsLst>
              <a:gs pos="48000">
                <a:srgbClr val="262626">
                  <a:alpha val="24000"/>
                </a:srgbClr>
              </a:gs>
              <a:gs pos="85000">
                <a:srgbClr val="262626">
                  <a:alpha val="45000"/>
                </a:srgb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8274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w poly blue background">
            <a:extLst>
              <a:ext uri="{FF2B5EF4-FFF2-40B4-BE49-F238E27FC236}">
                <a16:creationId xmlns:a16="http://schemas.microsoft.com/office/drawing/2014/main" id="{7CD2C8B3-F726-42CC-9C3F-0471FEA68658}"/>
              </a:ext>
            </a:extLst>
          </p:cNvPr>
          <p:cNvPicPr>
            <a:picLocks noChangeAspect="1"/>
          </p:cNvPicPr>
          <p:nvPr/>
        </p:nvPicPr>
        <p:blipFill rotWithShape="1">
          <a:blip r:embed="rId2">
            <a:alphaModFix/>
          </a:blip>
          <a:srcRect/>
          <a:stretch/>
        </p:blipFill>
        <p:spPr>
          <a:xfrm>
            <a:off x="20" y="10"/>
            <a:ext cx="12191980" cy="6857990"/>
          </a:xfrm>
          <a:prstGeom prst="rect">
            <a:avLst/>
          </a:prstGeom>
        </p:spPr>
      </p:pic>
      <p:sp>
        <p:nvSpPr>
          <p:cNvPr id="32" name="Rectangle 31">
            <a:extLst>
              <a:ext uri="{FF2B5EF4-FFF2-40B4-BE49-F238E27FC236}">
                <a16:creationId xmlns:a16="http://schemas.microsoft.com/office/drawing/2014/main" id="{4B986F88-1433-4AF7-AF71-41A89DC93F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46064">
                <a:srgbClr val="000000">
                  <a:alpha val="30000"/>
                </a:srgbClr>
              </a:gs>
              <a:gs pos="68000">
                <a:srgbClr val="000000">
                  <a:alpha val="20000"/>
                </a:srgbClr>
              </a:gs>
              <a:gs pos="0">
                <a:schemeClr val="tx1">
                  <a:alpha val="0"/>
                </a:schemeClr>
              </a:gs>
              <a:gs pos="26000">
                <a:schemeClr val="tx1">
                  <a:alpha val="20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D939AA-9B49-4E2C-B17C-0489B79EBAB2}"/>
              </a:ext>
            </a:extLst>
          </p:cNvPr>
          <p:cNvSpPr>
            <a:spLocks noGrp="1"/>
          </p:cNvSpPr>
          <p:nvPr>
            <p:ph type="ctrTitle"/>
          </p:nvPr>
        </p:nvSpPr>
        <p:spPr>
          <a:xfrm>
            <a:off x="1097280" y="758952"/>
            <a:ext cx="10058400" cy="3566160"/>
          </a:xfrm>
        </p:spPr>
        <p:txBody>
          <a:bodyPr>
            <a:normAutofit/>
          </a:bodyPr>
          <a:lstStyle/>
          <a:p>
            <a:r>
              <a:rPr lang="en-US" sz="5000" dirty="0">
                <a:solidFill>
                  <a:srgbClr val="FFFFFF"/>
                </a:solidFill>
              </a:rPr>
              <a:t>Fees:</a:t>
            </a:r>
            <a:br>
              <a:rPr lang="en-US" sz="5000" dirty="0">
                <a:solidFill>
                  <a:srgbClr val="FFFFFF"/>
                </a:solidFill>
              </a:rPr>
            </a:br>
            <a:r>
              <a:rPr lang="en-US" sz="5000" dirty="0">
                <a:solidFill>
                  <a:srgbClr val="FFFFFF"/>
                </a:solidFill>
              </a:rPr>
              <a:t>Items which are not optional purchases.  They are directly related to a course, fine, or involvement in extracurricular activities such as band/cheer, etc.</a:t>
            </a:r>
          </a:p>
        </p:txBody>
      </p:sp>
      <p:sp>
        <p:nvSpPr>
          <p:cNvPr id="3" name="Subtitle 2">
            <a:extLst>
              <a:ext uri="{FF2B5EF4-FFF2-40B4-BE49-F238E27FC236}">
                <a16:creationId xmlns:a16="http://schemas.microsoft.com/office/drawing/2014/main" id="{BEAB33AB-D477-44B7-B918-38989903F1EC}"/>
              </a:ext>
            </a:extLst>
          </p:cNvPr>
          <p:cNvSpPr>
            <a:spLocks noGrp="1"/>
          </p:cNvSpPr>
          <p:nvPr>
            <p:ph type="subTitle" idx="1"/>
          </p:nvPr>
        </p:nvSpPr>
        <p:spPr>
          <a:xfrm>
            <a:off x="1100051" y="4645152"/>
            <a:ext cx="10058400" cy="1143000"/>
          </a:xfrm>
        </p:spPr>
        <p:txBody>
          <a:bodyPr>
            <a:normAutofit/>
          </a:bodyPr>
          <a:lstStyle/>
          <a:p>
            <a:endParaRPr lang="en-US" dirty="0">
              <a:solidFill>
                <a:srgbClr val="FFFFFF"/>
              </a:solidFill>
            </a:endParaRPr>
          </a:p>
        </p:txBody>
      </p:sp>
      <p:cxnSp>
        <p:nvCxnSpPr>
          <p:cNvPr id="34" name="Straight Connector 33">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A44FFD5D-B985-4624-BBCD-50AD2E1686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7" y="6400798"/>
            <a:ext cx="12188952" cy="457201"/>
          </a:xfrm>
          <a:prstGeom prst="rect">
            <a:avLst/>
          </a:prstGeom>
          <a:gradFill>
            <a:gsLst>
              <a:gs pos="61000">
                <a:srgbClr val="000000">
                  <a:alpha val="10000"/>
                </a:srgbClr>
              </a:gs>
              <a:gs pos="7000">
                <a:schemeClr val="tx1">
                  <a:alpha val="0"/>
                </a:schemeClr>
              </a:gs>
              <a:gs pos="100000">
                <a:schemeClr val="tx1">
                  <a:alpha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549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w poly blue background">
            <a:extLst>
              <a:ext uri="{FF2B5EF4-FFF2-40B4-BE49-F238E27FC236}">
                <a16:creationId xmlns:a16="http://schemas.microsoft.com/office/drawing/2014/main" id="{7CD2C8B3-F726-42CC-9C3F-0471FEA68658}"/>
              </a:ext>
            </a:extLst>
          </p:cNvPr>
          <p:cNvPicPr>
            <a:picLocks noChangeAspect="1"/>
          </p:cNvPicPr>
          <p:nvPr/>
        </p:nvPicPr>
        <p:blipFill rotWithShape="1">
          <a:blip r:embed="rId2">
            <a:alphaModFix/>
          </a:blip>
          <a:srcRect/>
          <a:stretch/>
        </p:blipFill>
        <p:spPr>
          <a:xfrm>
            <a:off x="20" y="10"/>
            <a:ext cx="12191980" cy="6857990"/>
          </a:xfrm>
          <a:prstGeom prst="rect">
            <a:avLst/>
          </a:prstGeom>
        </p:spPr>
      </p:pic>
      <p:sp>
        <p:nvSpPr>
          <p:cNvPr id="32" name="Rectangle 31">
            <a:extLst>
              <a:ext uri="{FF2B5EF4-FFF2-40B4-BE49-F238E27FC236}">
                <a16:creationId xmlns:a16="http://schemas.microsoft.com/office/drawing/2014/main" id="{4B986F88-1433-4AF7-AF71-41A89DC93F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46064">
                <a:srgbClr val="000000">
                  <a:alpha val="30000"/>
                </a:srgbClr>
              </a:gs>
              <a:gs pos="68000">
                <a:srgbClr val="000000">
                  <a:alpha val="20000"/>
                </a:srgbClr>
              </a:gs>
              <a:gs pos="0">
                <a:schemeClr val="tx1">
                  <a:alpha val="0"/>
                </a:schemeClr>
              </a:gs>
              <a:gs pos="26000">
                <a:schemeClr val="tx1">
                  <a:alpha val="20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D939AA-9B49-4E2C-B17C-0489B79EBAB2}"/>
              </a:ext>
            </a:extLst>
          </p:cNvPr>
          <p:cNvSpPr>
            <a:spLocks noGrp="1"/>
          </p:cNvSpPr>
          <p:nvPr>
            <p:ph type="ctrTitle"/>
          </p:nvPr>
        </p:nvSpPr>
        <p:spPr>
          <a:xfrm>
            <a:off x="1097280" y="758952"/>
            <a:ext cx="10058400" cy="3566160"/>
          </a:xfrm>
        </p:spPr>
        <p:txBody>
          <a:bodyPr>
            <a:normAutofit fontScale="90000"/>
          </a:bodyPr>
          <a:lstStyle/>
          <a:p>
            <a:br>
              <a:rPr lang="en-US" sz="5000" dirty="0">
                <a:solidFill>
                  <a:srgbClr val="FFFFFF"/>
                </a:solidFill>
              </a:rPr>
            </a:br>
            <a:r>
              <a:rPr lang="en-US" sz="5000" dirty="0">
                <a:solidFill>
                  <a:srgbClr val="FFFFFF"/>
                </a:solidFill>
              </a:rPr>
              <a:t>School Fees:</a:t>
            </a:r>
            <a:br>
              <a:rPr lang="en-US" sz="5000" dirty="0">
                <a:solidFill>
                  <a:srgbClr val="FFFFFF"/>
                </a:solidFill>
              </a:rPr>
            </a:br>
            <a:r>
              <a:rPr lang="en-US" sz="5000" dirty="0">
                <a:solidFill>
                  <a:srgbClr val="FFFFFF"/>
                </a:solidFill>
              </a:rPr>
              <a:t>Fees that assessed for items not associated with a specific course number.  They can be assessed to one student or a specific group of students.</a:t>
            </a:r>
            <a:br>
              <a:rPr lang="en-US" sz="5000" dirty="0">
                <a:solidFill>
                  <a:srgbClr val="FFFFFF"/>
                </a:solidFill>
              </a:rPr>
            </a:br>
            <a:r>
              <a:rPr lang="en-US" sz="4000" dirty="0">
                <a:solidFill>
                  <a:srgbClr val="FFFFFF"/>
                </a:solidFill>
              </a:rPr>
              <a:t>Ex: Operational fee, Computer damages, Band obligations.   </a:t>
            </a:r>
          </a:p>
        </p:txBody>
      </p:sp>
      <p:sp>
        <p:nvSpPr>
          <p:cNvPr id="3" name="Subtitle 2">
            <a:extLst>
              <a:ext uri="{FF2B5EF4-FFF2-40B4-BE49-F238E27FC236}">
                <a16:creationId xmlns:a16="http://schemas.microsoft.com/office/drawing/2014/main" id="{BEAB33AB-D477-44B7-B918-38989903F1EC}"/>
              </a:ext>
            </a:extLst>
          </p:cNvPr>
          <p:cNvSpPr>
            <a:spLocks noGrp="1"/>
          </p:cNvSpPr>
          <p:nvPr>
            <p:ph type="subTitle" idx="1"/>
          </p:nvPr>
        </p:nvSpPr>
        <p:spPr>
          <a:xfrm>
            <a:off x="1100051" y="5654350"/>
            <a:ext cx="10058400" cy="133801"/>
          </a:xfrm>
        </p:spPr>
        <p:txBody>
          <a:bodyPr>
            <a:normAutofit fontScale="25000" lnSpcReduction="20000"/>
          </a:bodyPr>
          <a:lstStyle/>
          <a:p>
            <a:endParaRPr lang="en-US" dirty="0">
              <a:solidFill>
                <a:srgbClr val="FFFFFF"/>
              </a:solidFill>
            </a:endParaRPr>
          </a:p>
        </p:txBody>
      </p:sp>
      <p:cxnSp>
        <p:nvCxnSpPr>
          <p:cNvPr id="34" name="Straight Connector 33">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A44FFD5D-B985-4624-BBCD-50AD2E1686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7" y="6400798"/>
            <a:ext cx="12188952" cy="457201"/>
          </a:xfrm>
          <a:prstGeom prst="rect">
            <a:avLst/>
          </a:prstGeom>
          <a:gradFill>
            <a:gsLst>
              <a:gs pos="61000">
                <a:srgbClr val="000000">
                  <a:alpha val="10000"/>
                </a:srgbClr>
              </a:gs>
              <a:gs pos="7000">
                <a:schemeClr val="tx1">
                  <a:alpha val="0"/>
                </a:schemeClr>
              </a:gs>
              <a:gs pos="100000">
                <a:schemeClr val="tx1">
                  <a:alpha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5361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w poly blue background">
            <a:extLst>
              <a:ext uri="{FF2B5EF4-FFF2-40B4-BE49-F238E27FC236}">
                <a16:creationId xmlns:a16="http://schemas.microsoft.com/office/drawing/2014/main" id="{7CD2C8B3-F726-42CC-9C3F-0471FEA68658}"/>
              </a:ext>
            </a:extLst>
          </p:cNvPr>
          <p:cNvPicPr>
            <a:picLocks noChangeAspect="1"/>
          </p:cNvPicPr>
          <p:nvPr/>
        </p:nvPicPr>
        <p:blipFill rotWithShape="1">
          <a:blip r:embed="rId2">
            <a:alphaModFix/>
          </a:blip>
          <a:srcRect/>
          <a:stretch/>
        </p:blipFill>
        <p:spPr>
          <a:xfrm>
            <a:off x="20" y="10"/>
            <a:ext cx="12191980" cy="6857990"/>
          </a:xfrm>
          <a:prstGeom prst="rect">
            <a:avLst/>
          </a:prstGeom>
        </p:spPr>
      </p:pic>
      <p:sp>
        <p:nvSpPr>
          <p:cNvPr id="32" name="Rectangle 31">
            <a:extLst>
              <a:ext uri="{FF2B5EF4-FFF2-40B4-BE49-F238E27FC236}">
                <a16:creationId xmlns:a16="http://schemas.microsoft.com/office/drawing/2014/main" id="{4B986F88-1433-4AF7-AF71-41A89DC93F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46064">
                <a:srgbClr val="000000">
                  <a:alpha val="30000"/>
                </a:srgbClr>
              </a:gs>
              <a:gs pos="68000">
                <a:srgbClr val="000000">
                  <a:alpha val="20000"/>
                </a:srgbClr>
              </a:gs>
              <a:gs pos="0">
                <a:schemeClr val="tx1">
                  <a:alpha val="0"/>
                </a:schemeClr>
              </a:gs>
              <a:gs pos="26000">
                <a:schemeClr val="tx1">
                  <a:alpha val="20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D939AA-9B49-4E2C-B17C-0489B79EBAB2}"/>
              </a:ext>
            </a:extLst>
          </p:cNvPr>
          <p:cNvSpPr>
            <a:spLocks noGrp="1"/>
          </p:cNvSpPr>
          <p:nvPr>
            <p:ph type="ctrTitle"/>
          </p:nvPr>
        </p:nvSpPr>
        <p:spPr>
          <a:xfrm>
            <a:off x="1097280" y="758952"/>
            <a:ext cx="10058400" cy="3566160"/>
          </a:xfrm>
        </p:spPr>
        <p:txBody>
          <a:bodyPr>
            <a:normAutofit fontScale="90000"/>
          </a:bodyPr>
          <a:lstStyle/>
          <a:p>
            <a:br>
              <a:rPr lang="en-US" sz="5000" dirty="0">
                <a:solidFill>
                  <a:srgbClr val="FFFFFF"/>
                </a:solidFill>
              </a:rPr>
            </a:br>
            <a:r>
              <a:rPr lang="en-US" sz="5000" dirty="0">
                <a:solidFill>
                  <a:srgbClr val="FFFFFF"/>
                </a:solidFill>
              </a:rPr>
              <a:t>Course Fees:</a:t>
            </a:r>
            <a:br>
              <a:rPr lang="en-US" sz="5000" dirty="0">
                <a:solidFill>
                  <a:srgbClr val="FFFFFF"/>
                </a:solidFill>
              </a:rPr>
            </a:br>
            <a:r>
              <a:rPr lang="en-US" sz="5000" dirty="0">
                <a:solidFill>
                  <a:srgbClr val="FFFFFF"/>
                </a:solidFill>
              </a:rPr>
              <a:t>Fees that assessed for specific course.  The course fees are set by the ALSDE and can be found in the Academic Guide </a:t>
            </a:r>
            <a:r>
              <a:rPr lang="en-US" sz="2700" dirty="0">
                <a:solidFill>
                  <a:srgbClr val="FFFFFF"/>
                </a:solidFill>
              </a:rPr>
              <a:t>(see link below)</a:t>
            </a:r>
            <a:br>
              <a:rPr lang="en-US" sz="2700" dirty="0">
                <a:solidFill>
                  <a:srgbClr val="FFFFFF"/>
                </a:solidFill>
              </a:rPr>
            </a:br>
            <a:r>
              <a:rPr lang="en-US" sz="2700" dirty="0">
                <a:solidFill>
                  <a:srgbClr val="FFFFFF"/>
                </a:solidFill>
              </a:rPr>
              <a:t>The condensed version begins on page 148</a:t>
            </a:r>
            <a:br>
              <a:rPr lang="en-US" sz="2700" dirty="0">
                <a:solidFill>
                  <a:srgbClr val="FFFFFF"/>
                </a:solidFill>
              </a:rPr>
            </a:br>
            <a:r>
              <a:rPr lang="en-US" sz="2700" dirty="0">
                <a:solidFill>
                  <a:srgbClr val="FFFFFF"/>
                </a:solidFill>
              </a:rPr>
              <a:t>When to assess and how to make the date change in </a:t>
            </a:r>
            <a:r>
              <a:rPr lang="en-US" sz="2700">
                <a:solidFill>
                  <a:srgbClr val="FFFFFF"/>
                </a:solidFill>
              </a:rPr>
              <a:t>one keystroke</a:t>
            </a:r>
            <a:endParaRPr lang="en-US" sz="2700" dirty="0">
              <a:solidFill>
                <a:srgbClr val="FFFFFF"/>
              </a:solidFill>
            </a:endParaRPr>
          </a:p>
        </p:txBody>
      </p:sp>
      <p:sp>
        <p:nvSpPr>
          <p:cNvPr id="3" name="Subtitle 2">
            <a:extLst>
              <a:ext uri="{FF2B5EF4-FFF2-40B4-BE49-F238E27FC236}">
                <a16:creationId xmlns:a16="http://schemas.microsoft.com/office/drawing/2014/main" id="{BEAB33AB-D477-44B7-B918-38989903F1EC}"/>
              </a:ext>
            </a:extLst>
          </p:cNvPr>
          <p:cNvSpPr>
            <a:spLocks noGrp="1"/>
          </p:cNvSpPr>
          <p:nvPr>
            <p:ph type="subTitle" idx="1"/>
          </p:nvPr>
        </p:nvSpPr>
        <p:spPr>
          <a:xfrm>
            <a:off x="1100051" y="4764950"/>
            <a:ext cx="10058400" cy="1023202"/>
          </a:xfrm>
        </p:spPr>
        <p:txBody>
          <a:bodyPr>
            <a:normAutofit/>
          </a:bodyPr>
          <a:lstStyle/>
          <a:p>
            <a:r>
              <a:rPr lang="en-US" sz="1800" dirty="0">
                <a:hlinkClick r:id="rId3"/>
              </a:rPr>
              <a:t>AG 2024 Class of 2028</a:t>
            </a:r>
            <a:endParaRPr lang="en-US" sz="1800" u="sng" dirty="0">
              <a:solidFill>
                <a:srgbClr val="0563C1"/>
              </a:solidFill>
              <a:effectLst/>
              <a:latin typeface="Calibri" panose="020F0502020204030204" pitchFamily="34" charset="0"/>
              <a:ea typeface="Calibri" panose="020F0502020204030204" pitchFamily="34" charset="0"/>
            </a:endParaRPr>
          </a:p>
        </p:txBody>
      </p:sp>
      <p:cxnSp>
        <p:nvCxnSpPr>
          <p:cNvPr id="34" name="Straight Connector 33">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A44FFD5D-B985-4624-BBCD-50AD2E1686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7" y="6400798"/>
            <a:ext cx="12188952" cy="457201"/>
          </a:xfrm>
          <a:prstGeom prst="rect">
            <a:avLst/>
          </a:prstGeom>
          <a:gradFill>
            <a:gsLst>
              <a:gs pos="61000">
                <a:srgbClr val="000000">
                  <a:alpha val="10000"/>
                </a:srgbClr>
              </a:gs>
              <a:gs pos="7000">
                <a:schemeClr val="tx1">
                  <a:alpha val="0"/>
                </a:schemeClr>
              </a:gs>
              <a:gs pos="100000">
                <a:schemeClr val="tx1">
                  <a:alpha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8734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w poly blue background">
            <a:extLst>
              <a:ext uri="{FF2B5EF4-FFF2-40B4-BE49-F238E27FC236}">
                <a16:creationId xmlns:a16="http://schemas.microsoft.com/office/drawing/2014/main" id="{7CD2C8B3-F726-42CC-9C3F-0471FEA68658}"/>
              </a:ext>
            </a:extLst>
          </p:cNvPr>
          <p:cNvPicPr>
            <a:picLocks noChangeAspect="1"/>
          </p:cNvPicPr>
          <p:nvPr/>
        </p:nvPicPr>
        <p:blipFill rotWithShape="1">
          <a:blip r:embed="rId2">
            <a:alphaModFix/>
          </a:blip>
          <a:srcRect/>
          <a:stretch/>
        </p:blipFill>
        <p:spPr>
          <a:xfrm>
            <a:off x="20" y="10"/>
            <a:ext cx="12191980" cy="6857990"/>
          </a:xfrm>
          <a:prstGeom prst="rect">
            <a:avLst/>
          </a:prstGeom>
        </p:spPr>
      </p:pic>
      <p:sp>
        <p:nvSpPr>
          <p:cNvPr id="32" name="Rectangle 31">
            <a:extLst>
              <a:ext uri="{FF2B5EF4-FFF2-40B4-BE49-F238E27FC236}">
                <a16:creationId xmlns:a16="http://schemas.microsoft.com/office/drawing/2014/main" id="{4B986F88-1433-4AF7-AF71-41A89DC93F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46064">
                <a:srgbClr val="000000">
                  <a:alpha val="30000"/>
                </a:srgbClr>
              </a:gs>
              <a:gs pos="68000">
                <a:srgbClr val="000000">
                  <a:alpha val="20000"/>
                </a:srgbClr>
              </a:gs>
              <a:gs pos="0">
                <a:schemeClr val="tx1">
                  <a:alpha val="0"/>
                </a:schemeClr>
              </a:gs>
              <a:gs pos="26000">
                <a:schemeClr val="tx1">
                  <a:alpha val="20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D939AA-9B49-4E2C-B17C-0489B79EBAB2}"/>
              </a:ext>
            </a:extLst>
          </p:cNvPr>
          <p:cNvSpPr>
            <a:spLocks noGrp="1"/>
          </p:cNvSpPr>
          <p:nvPr>
            <p:ph type="ctrTitle"/>
          </p:nvPr>
        </p:nvSpPr>
        <p:spPr>
          <a:xfrm>
            <a:off x="1097280" y="758952"/>
            <a:ext cx="10058400" cy="5029200"/>
          </a:xfrm>
        </p:spPr>
        <p:txBody>
          <a:bodyPr>
            <a:normAutofit fontScale="90000"/>
          </a:bodyPr>
          <a:lstStyle/>
          <a:p>
            <a:br>
              <a:rPr lang="en-US" sz="5000" dirty="0">
                <a:solidFill>
                  <a:srgbClr val="FFFFFF"/>
                </a:solidFill>
              </a:rPr>
            </a:br>
            <a:br>
              <a:rPr lang="en-US" sz="5000" dirty="0">
                <a:solidFill>
                  <a:srgbClr val="FFFFFF"/>
                </a:solidFill>
              </a:rPr>
            </a:br>
            <a:br>
              <a:rPr lang="en-US" sz="5000" dirty="0">
                <a:solidFill>
                  <a:srgbClr val="FFFFFF"/>
                </a:solidFill>
              </a:rPr>
            </a:br>
            <a:br>
              <a:rPr lang="en-US" sz="5000" dirty="0">
                <a:solidFill>
                  <a:srgbClr val="FFFFFF"/>
                </a:solidFill>
              </a:rPr>
            </a:br>
            <a:r>
              <a:rPr lang="en-US" sz="5000" dirty="0">
                <a:solidFill>
                  <a:srgbClr val="FFFFFF"/>
                </a:solidFill>
              </a:rPr>
              <a:t>                                                                                       </a:t>
            </a:r>
            <a:br>
              <a:rPr lang="en-US" sz="5000" dirty="0">
                <a:solidFill>
                  <a:srgbClr val="FFFFFF"/>
                </a:solidFill>
              </a:rPr>
            </a:br>
            <a:br>
              <a:rPr lang="en-US" sz="5000" dirty="0">
                <a:solidFill>
                  <a:srgbClr val="FFFFFF"/>
                </a:solidFill>
              </a:rPr>
            </a:br>
            <a:br>
              <a:rPr lang="en-US" sz="5000" dirty="0">
                <a:solidFill>
                  <a:srgbClr val="FFFFFF"/>
                </a:solidFill>
              </a:rPr>
            </a:br>
            <a:br>
              <a:rPr lang="en-US" sz="5000" dirty="0">
                <a:solidFill>
                  <a:srgbClr val="FFFFFF"/>
                </a:solidFill>
              </a:rPr>
            </a:br>
            <a:br>
              <a:rPr lang="en-US" sz="2800" dirty="0">
                <a:solidFill>
                  <a:srgbClr val="FFFFFF"/>
                </a:solidFill>
              </a:rPr>
            </a:br>
            <a:br>
              <a:rPr lang="en-US" sz="2800" dirty="0">
                <a:solidFill>
                  <a:srgbClr val="FFFFFF"/>
                </a:solidFill>
              </a:rPr>
            </a:br>
            <a:br>
              <a:rPr lang="en-US" sz="2800" dirty="0">
                <a:solidFill>
                  <a:srgbClr val="FFFFFF"/>
                </a:solidFill>
              </a:rPr>
            </a:br>
            <a:r>
              <a:rPr lang="en-US" sz="4400" dirty="0">
                <a:solidFill>
                  <a:srgbClr val="FFFFFF"/>
                </a:solidFill>
              </a:rPr>
              <a:t>When to create a product and when to invoice.</a:t>
            </a:r>
            <a:br>
              <a:rPr lang="en-US" sz="5000" dirty="0">
                <a:solidFill>
                  <a:srgbClr val="FFFFFF"/>
                </a:solidFill>
              </a:rPr>
            </a:br>
            <a:r>
              <a:rPr lang="en-US" sz="2200" dirty="0">
                <a:solidFill>
                  <a:srgbClr val="FFFFFF"/>
                </a:solidFill>
              </a:rPr>
              <a:t>Products:</a:t>
            </a:r>
            <a:br>
              <a:rPr lang="en-US" sz="2200" dirty="0">
                <a:solidFill>
                  <a:srgbClr val="FFFFFF"/>
                </a:solidFill>
              </a:rPr>
            </a:br>
            <a:r>
              <a:rPr lang="en-US" sz="2200" dirty="0">
                <a:solidFill>
                  <a:srgbClr val="FFFFFF"/>
                </a:solidFill>
              </a:rPr>
              <a:t>Optional Items</a:t>
            </a:r>
            <a:br>
              <a:rPr lang="en-US" sz="2200" dirty="0">
                <a:solidFill>
                  <a:srgbClr val="FFFFFF"/>
                </a:solidFill>
              </a:rPr>
            </a:br>
            <a:r>
              <a:rPr lang="en-US" sz="2200" dirty="0">
                <a:solidFill>
                  <a:srgbClr val="FFFFFF"/>
                </a:solidFill>
              </a:rPr>
              <a:t>Field Trips</a:t>
            </a:r>
            <a:br>
              <a:rPr lang="en-US" sz="2200" dirty="0">
                <a:solidFill>
                  <a:srgbClr val="FFFFFF"/>
                </a:solidFill>
              </a:rPr>
            </a:br>
            <a:r>
              <a:rPr lang="en-US" sz="2200" dirty="0">
                <a:solidFill>
                  <a:srgbClr val="FFFFFF"/>
                </a:solidFill>
              </a:rPr>
              <a:t>T-Shirts</a:t>
            </a:r>
            <a:br>
              <a:rPr lang="en-US" sz="2200" dirty="0">
                <a:solidFill>
                  <a:srgbClr val="FFFFFF"/>
                </a:solidFill>
              </a:rPr>
            </a:br>
            <a:br>
              <a:rPr lang="en-US" sz="2200" dirty="0">
                <a:solidFill>
                  <a:srgbClr val="FFFFFF"/>
                </a:solidFill>
              </a:rPr>
            </a:br>
            <a:r>
              <a:rPr lang="en-US" sz="2200" dirty="0">
                <a:solidFill>
                  <a:srgbClr val="FFFFFF"/>
                </a:solidFill>
              </a:rPr>
              <a:t>Invoices:</a:t>
            </a:r>
            <a:br>
              <a:rPr lang="en-US" sz="2200" dirty="0">
                <a:solidFill>
                  <a:srgbClr val="FFFFFF"/>
                </a:solidFill>
              </a:rPr>
            </a:br>
            <a:r>
              <a:rPr lang="en-US" sz="2200" dirty="0">
                <a:solidFill>
                  <a:srgbClr val="FFFFFF"/>
                </a:solidFill>
              </a:rPr>
              <a:t>School Fees</a:t>
            </a:r>
            <a:br>
              <a:rPr lang="en-US" sz="2200" dirty="0">
                <a:solidFill>
                  <a:srgbClr val="FFFFFF"/>
                </a:solidFill>
              </a:rPr>
            </a:br>
            <a:r>
              <a:rPr lang="en-US" sz="2200" dirty="0">
                <a:solidFill>
                  <a:srgbClr val="FFFFFF"/>
                </a:solidFill>
              </a:rPr>
              <a:t>Course Fees</a:t>
            </a:r>
            <a:br>
              <a:rPr lang="en-US" sz="2200" dirty="0">
                <a:solidFill>
                  <a:srgbClr val="FFFFFF"/>
                </a:solidFill>
              </a:rPr>
            </a:br>
            <a:r>
              <a:rPr lang="en-US" sz="2200" dirty="0">
                <a:solidFill>
                  <a:srgbClr val="FFFFFF"/>
                </a:solidFill>
              </a:rPr>
              <a:t>Items required to participate in an extracurricular activity</a:t>
            </a:r>
            <a:br>
              <a:rPr lang="en-US" sz="2200" dirty="0">
                <a:solidFill>
                  <a:srgbClr val="FFFFFF"/>
                </a:solidFill>
              </a:rPr>
            </a:br>
            <a:r>
              <a:rPr lang="en-US" sz="2200" dirty="0">
                <a:solidFill>
                  <a:srgbClr val="FFFFFF"/>
                </a:solidFill>
              </a:rPr>
              <a:t>Fines/Penalties</a:t>
            </a:r>
            <a:br>
              <a:rPr lang="en-US" sz="2200" dirty="0">
                <a:solidFill>
                  <a:srgbClr val="FFFFFF"/>
                </a:solidFill>
              </a:rPr>
            </a:br>
            <a:br>
              <a:rPr lang="en-US" sz="5000" dirty="0">
                <a:solidFill>
                  <a:srgbClr val="FFFFFF"/>
                </a:solidFill>
              </a:rPr>
            </a:br>
            <a:br>
              <a:rPr lang="en-US" sz="5000" dirty="0">
                <a:solidFill>
                  <a:srgbClr val="FFFFFF"/>
                </a:solidFill>
              </a:rPr>
            </a:br>
            <a:endParaRPr lang="en-US" sz="2700" dirty="0">
              <a:solidFill>
                <a:srgbClr val="FFFFFF"/>
              </a:solidFill>
            </a:endParaRPr>
          </a:p>
        </p:txBody>
      </p:sp>
      <p:sp>
        <p:nvSpPr>
          <p:cNvPr id="3" name="Subtitle 2">
            <a:extLst>
              <a:ext uri="{FF2B5EF4-FFF2-40B4-BE49-F238E27FC236}">
                <a16:creationId xmlns:a16="http://schemas.microsoft.com/office/drawing/2014/main" id="{BEAB33AB-D477-44B7-B918-38989903F1EC}"/>
              </a:ext>
            </a:extLst>
          </p:cNvPr>
          <p:cNvSpPr>
            <a:spLocks noGrp="1"/>
          </p:cNvSpPr>
          <p:nvPr>
            <p:ph type="subTitle" idx="1"/>
          </p:nvPr>
        </p:nvSpPr>
        <p:spPr>
          <a:xfrm>
            <a:off x="1100051" y="4764950"/>
            <a:ext cx="10058400" cy="1023202"/>
          </a:xfrm>
        </p:spPr>
        <p:txBody>
          <a:bodyPr>
            <a:normAutofit/>
          </a:bodyPr>
          <a:lstStyle/>
          <a:p>
            <a:endParaRPr lang="en-US" sz="1800" u="sng" dirty="0">
              <a:solidFill>
                <a:srgbClr val="0563C1"/>
              </a:solidFill>
              <a:effectLst/>
              <a:latin typeface="Calibri" panose="020F0502020204030204" pitchFamily="34" charset="0"/>
              <a:ea typeface="Calibri" panose="020F0502020204030204" pitchFamily="34" charset="0"/>
            </a:endParaRPr>
          </a:p>
        </p:txBody>
      </p:sp>
      <p:cxnSp>
        <p:nvCxnSpPr>
          <p:cNvPr id="34" name="Straight Connector 33">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A44FFD5D-B985-4624-BBCD-50AD2E1686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7" y="6400798"/>
            <a:ext cx="12188952" cy="457201"/>
          </a:xfrm>
          <a:prstGeom prst="rect">
            <a:avLst/>
          </a:prstGeom>
          <a:gradFill>
            <a:gsLst>
              <a:gs pos="61000">
                <a:srgbClr val="000000">
                  <a:alpha val="10000"/>
                </a:srgbClr>
              </a:gs>
              <a:gs pos="7000">
                <a:schemeClr val="tx1">
                  <a:alpha val="0"/>
                </a:schemeClr>
              </a:gs>
              <a:gs pos="100000">
                <a:schemeClr val="tx1">
                  <a:alpha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032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w poly blue background">
            <a:extLst>
              <a:ext uri="{FF2B5EF4-FFF2-40B4-BE49-F238E27FC236}">
                <a16:creationId xmlns:a16="http://schemas.microsoft.com/office/drawing/2014/main" id="{7CD2C8B3-F726-42CC-9C3F-0471FEA68658}"/>
              </a:ext>
            </a:extLst>
          </p:cNvPr>
          <p:cNvPicPr>
            <a:picLocks noChangeAspect="1"/>
          </p:cNvPicPr>
          <p:nvPr/>
        </p:nvPicPr>
        <p:blipFill rotWithShape="1">
          <a:blip r:embed="rId2">
            <a:alphaModFix/>
          </a:blip>
          <a:srcRect/>
          <a:stretch/>
        </p:blipFill>
        <p:spPr>
          <a:xfrm>
            <a:off x="20" y="10"/>
            <a:ext cx="12191980" cy="6857990"/>
          </a:xfrm>
          <a:prstGeom prst="rect">
            <a:avLst/>
          </a:prstGeom>
        </p:spPr>
      </p:pic>
      <p:sp>
        <p:nvSpPr>
          <p:cNvPr id="32" name="Rectangle 31">
            <a:extLst>
              <a:ext uri="{FF2B5EF4-FFF2-40B4-BE49-F238E27FC236}">
                <a16:creationId xmlns:a16="http://schemas.microsoft.com/office/drawing/2014/main" id="{4B986F88-1433-4AF7-AF71-41A89DC93F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46064">
                <a:srgbClr val="000000">
                  <a:alpha val="30000"/>
                </a:srgbClr>
              </a:gs>
              <a:gs pos="68000">
                <a:srgbClr val="000000">
                  <a:alpha val="20000"/>
                </a:srgbClr>
              </a:gs>
              <a:gs pos="0">
                <a:schemeClr val="tx1">
                  <a:alpha val="0"/>
                </a:schemeClr>
              </a:gs>
              <a:gs pos="26000">
                <a:schemeClr val="tx1">
                  <a:alpha val="20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D939AA-9B49-4E2C-B17C-0489B79EBAB2}"/>
              </a:ext>
            </a:extLst>
          </p:cNvPr>
          <p:cNvSpPr>
            <a:spLocks noGrp="1"/>
          </p:cNvSpPr>
          <p:nvPr>
            <p:ph type="ctrTitle"/>
          </p:nvPr>
        </p:nvSpPr>
        <p:spPr>
          <a:xfrm>
            <a:off x="1097280" y="758952"/>
            <a:ext cx="10058400" cy="5029200"/>
          </a:xfrm>
        </p:spPr>
        <p:txBody>
          <a:bodyPr>
            <a:normAutofit fontScale="90000"/>
          </a:bodyPr>
          <a:lstStyle/>
          <a:p>
            <a:br>
              <a:rPr lang="en-US" sz="5000" dirty="0">
                <a:solidFill>
                  <a:srgbClr val="FFFFFF"/>
                </a:solidFill>
              </a:rPr>
            </a:br>
            <a:br>
              <a:rPr lang="en-US" sz="5000" dirty="0">
                <a:solidFill>
                  <a:srgbClr val="FFFFFF"/>
                </a:solidFill>
              </a:rPr>
            </a:br>
            <a:br>
              <a:rPr lang="en-US" sz="5000" dirty="0">
                <a:solidFill>
                  <a:srgbClr val="FFFFFF"/>
                </a:solidFill>
              </a:rPr>
            </a:br>
            <a:br>
              <a:rPr lang="en-US" sz="5000" dirty="0">
                <a:solidFill>
                  <a:srgbClr val="FFFFFF"/>
                </a:solidFill>
              </a:rPr>
            </a:br>
            <a:r>
              <a:rPr lang="en-US" sz="5000" dirty="0">
                <a:solidFill>
                  <a:srgbClr val="FFFFFF"/>
                </a:solidFill>
              </a:rPr>
              <a:t>                                                                                       </a:t>
            </a:r>
            <a:br>
              <a:rPr lang="en-US" sz="5000" dirty="0">
                <a:solidFill>
                  <a:srgbClr val="FFFFFF"/>
                </a:solidFill>
              </a:rPr>
            </a:br>
            <a:br>
              <a:rPr lang="en-US" sz="5000" dirty="0">
                <a:solidFill>
                  <a:srgbClr val="FFFFFF"/>
                </a:solidFill>
              </a:rPr>
            </a:br>
            <a:br>
              <a:rPr lang="en-US" sz="5000" dirty="0">
                <a:solidFill>
                  <a:srgbClr val="FFFFFF"/>
                </a:solidFill>
              </a:rPr>
            </a:br>
            <a:br>
              <a:rPr lang="en-US" sz="5000" dirty="0">
                <a:solidFill>
                  <a:srgbClr val="FFFFFF"/>
                </a:solidFill>
              </a:rPr>
            </a:br>
            <a:br>
              <a:rPr lang="en-US" sz="2800" dirty="0">
                <a:solidFill>
                  <a:srgbClr val="FFFFFF"/>
                </a:solidFill>
              </a:rPr>
            </a:br>
            <a:br>
              <a:rPr lang="en-US" sz="2800" dirty="0">
                <a:solidFill>
                  <a:srgbClr val="FFFFFF"/>
                </a:solidFill>
              </a:rPr>
            </a:br>
            <a:br>
              <a:rPr lang="en-US" sz="2800" dirty="0">
                <a:solidFill>
                  <a:srgbClr val="FFFFFF"/>
                </a:solidFill>
              </a:rPr>
            </a:br>
            <a:r>
              <a:rPr lang="en-US" sz="6000" dirty="0">
                <a:solidFill>
                  <a:srgbClr val="FFFFFF"/>
                </a:solidFill>
              </a:rPr>
              <a:t>REFUND/FEE REMOVAL</a:t>
            </a:r>
            <a:br>
              <a:rPr lang="en-US" sz="5000" dirty="0">
                <a:solidFill>
                  <a:srgbClr val="FFFFFF"/>
                </a:solidFill>
              </a:rPr>
            </a:br>
            <a:r>
              <a:rPr lang="en-US" sz="2200" dirty="0">
                <a:solidFill>
                  <a:srgbClr val="FFFFFF"/>
                </a:solidFill>
              </a:rPr>
              <a:t>What do you need to issue a refund or remove a fee (See link below)</a:t>
            </a:r>
            <a:br>
              <a:rPr lang="en-US" sz="2200" dirty="0">
                <a:solidFill>
                  <a:srgbClr val="FFFFFF"/>
                </a:solidFill>
              </a:rPr>
            </a:br>
            <a:r>
              <a:rPr lang="en-US" sz="2200" dirty="0">
                <a:solidFill>
                  <a:srgbClr val="FFFFFF"/>
                </a:solidFill>
              </a:rPr>
              <a:t>When are refunds issued </a:t>
            </a:r>
            <a:br>
              <a:rPr lang="en-US" sz="2200" dirty="0">
                <a:solidFill>
                  <a:srgbClr val="FFFFFF"/>
                </a:solidFill>
              </a:rPr>
            </a:br>
            <a:r>
              <a:rPr lang="en-US" sz="2200" dirty="0">
                <a:solidFill>
                  <a:srgbClr val="FFFFFF"/>
                </a:solidFill>
              </a:rPr>
              <a:t>When do you issue the refund in MSB</a:t>
            </a:r>
            <a:br>
              <a:rPr lang="en-US" sz="2200" dirty="0">
                <a:solidFill>
                  <a:srgbClr val="FFFFFF"/>
                </a:solidFill>
              </a:rPr>
            </a:br>
            <a:r>
              <a:rPr lang="en-US" sz="2200" dirty="0">
                <a:solidFill>
                  <a:srgbClr val="FFFFFF"/>
                </a:solidFill>
              </a:rPr>
              <a:t>When do you issue a check</a:t>
            </a:r>
            <a:br>
              <a:rPr lang="en-US" sz="2200" dirty="0">
                <a:solidFill>
                  <a:srgbClr val="FFFFFF"/>
                </a:solidFill>
              </a:rPr>
            </a:br>
            <a:r>
              <a:rPr lang="en-US" sz="2200" dirty="0">
                <a:solidFill>
                  <a:srgbClr val="FFFFFF"/>
                </a:solidFill>
              </a:rPr>
              <a:t>What to do if the refund is in a prior fiscal year </a:t>
            </a:r>
            <a:br>
              <a:rPr lang="en-US" sz="2200" dirty="0">
                <a:solidFill>
                  <a:srgbClr val="FFFFFF"/>
                </a:solidFill>
              </a:rPr>
            </a:br>
            <a:br>
              <a:rPr lang="en-US" sz="2200" dirty="0">
                <a:solidFill>
                  <a:srgbClr val="FFFFFF"/>
                </a:solidFill>
              </a:rPr>
            </a:br>
            <a:br>
              <a:rPr lang="en-US" sz="2200" dirty="0">
                <a:solidFill>
                  <a:srgbClr val="FFFFFF"/>
                </a:solidFill>
              </a:rPr>
            </a:br>
            <a:br>
              <a:rPr lang="en-US" sz="5000" dirty="0">
                <a:solidFill>
                  <a:srgbClr val="FFFFFF"/>
                </a:solidFill>
              </a:rPr>
            </a:br>
            <a:br>
              <a:rPr lang="en-US" sz="5000" dirty="0">
                <a:solidFill>
                  <a:srgbClr val="FFFFFF"/>
                </a:solidFill>
              </a:rPr>
            </a:br>
            <a:endParaRPr lang="en-US" sz="2700" dirty="0">
              <a:solidFill>
                <a:srgbClr val="FFFFFF"/>
              </a:solidFill>
            </a:endParaRPr>
          </a:p>
        </p:txBody>
      </p:sp>
      <p:sp>
        <p:nvSpPr>
          <p:cNvPr id="3" name="Subtitle 2">
            <a:extLst>
              <a:ext uri="{FF2B5EF4-FFF2-40B4-BE49-F238E27FC236}">
                <a16:creationId xmlns:a16="http://schemas.microsoft.com/office/drawing/2014/main" id="{BEAB33AB-D477-44B7-B918-38989903F1EC}"/>
              </a:ext>
            </a:extLst>
          </p:cNvPr>
          <p:cNvSpPr>
            <a:spLocks noGrp="1"/>
          </p:cNvSpPr>
          <p:nvPr>
            <p:ph type="subTitle" idx="1"/>
          </p:nvPr>
        </p:nvSpPr>
        <p:spPr>
          <a:xfrm>
            <a:off x="1100051" y="4764950"/>
            <a:ext cx="10058400" cy="1023202"/>
          </a:xfrm>
        </p:spPr>
        <p:txBody>
          <a:bodyPr>
            <a:normAutofit/>
          </a:bodyPr>
          <a:lstStyle/>
          <a:p>
            <a:r>
              <a:rPr lang="en-US" sz="1800" dirty="0">
                <a:hlinkClick r:id="rId3"/>
              </a:rPr>
              <a:t>Refund/Fee Removal Request Form</a:t>
            </a:r>
            <a:endParaRPr lang="en-US" sz="1800" u="sng" dirty="0">
              <a:solidFill>
                <a:srgbClr val="0563C1"/>
              </a:solidFill>
              <a:effectLst/>
              <a:latin typeface="Calibri" panose="020F0502020204030204" pitchFamily="34" charset="0"/>
              <a:ea typeface="Calibri" panose="020F0502020204030204" pitchFamily="34" charset="0"/>
            </a:endParaRPr>
          </a:p>
        </p:txBody>
      </p:sp>
      <p:cxnSp>
        <p:nvCxnSpPr>
          <p:cNvPr id="34" name="Straight Connector 33">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A44FFD5D-B985-4624-BBCD-50AD2E1686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7" y="6400798"/>
            <a:ext cx="12188952" cy="457201"/>
          </a:xfrm>
          <a:prstGeom prst="rect">
            <a:avLst/>
          </a:prstGeom>
          <a:gradFill>
            <a:gsLst>
              <a:gs pos="61000">
                <a:srgbClr val="000000">
                  <a:alpha val="10000"/>
                </a:srgbClr>
              </a:gs>
              <a:gs pos="7000">
                <a:schemeClr val="tx1">
                  <a:alpha val="0"/>
                </a:schemeClr>
              </a:gs>
              <a:gs pos="100000">
                <a:schemeClr val="tx1">
                  <a:alpha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7497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w poly blue background">
            <a:extLst>
              <a:ext uri="{FF2B5EF4-FFF2-40B4-BE49-F238E27FC236}">
                <a16:creationId xmlns:a16="http://schemas.microsoft.com/office/drawing/2014/main" id="{7CD2C8B3-F726-42CC-9C3F-0471FEA68658}"/>
              </a:ext>
            </a:extLst>
          </p:cNvPr>
          <p:cNvPicPr>
            <a:picLocks noChangeAspect="1"/>
          </p:cNvPicPr>
          <p:nvPr/>
        </p:nvPicPr>
        <p:blipFill rotWithShape="1">
          <a:blip r:embed="rId2"/>
          <a:srcRect/>
          <a:stretch/>
        </p:blipFill>
        <p:spPr>
          <a:xfrm>
            <a:off x="-3047" y="10"/>
            <a:ext cx="12191999" cy="6857990"/>
          </a:xfrm>
          <a:prstGeom prst="rect">
            <a:avLst/>
          </a:prstGeom>
        </p:spPr>
      </p:pic>
      <p:sp>
        <p:nvSpPr>
          <p:cNvPr id="41" name="Rectangle 40">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chemeClr val="tx1">
                  <a:alpha val="0"/>
                </a:schemeClr>
              </a:gs>
              <a:gs pos="25000">
                <a:srgbClr val="000000">
                  <a:alpha val="15000"/>
                </a:srgbClr>
              </a:gs>
              <a:gs pos="75000">
                <a:srgbClr val="000000">
                  <a:alpha val="15000"/>
                </a:srgbClr>
              </a:gs>
              <a:gs pos="50000">
                <a:schemeClr val="tx1">
                  <a:alpha val="30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D939AA-9B49-4E2C-B17C-0489B79EBAB2}"/>
              </a:ext>
            </a:extLst>
          </p:cNvPr>
          <p:cNvSpPr>
            <a:spLocks noGrp="1"/>
          </p:cNvSpPr>
          <p:nvPr>
            <p:ph type="ctrTitle"/>
          </p:nvPr>
        </p:nvSpPr>
        <p:spPr>
          <a:xfrm>
            <a:off x="1097280" y="325549"/>
            <a:ext cx="10058400" cy="3663755"/>
          </a:xfrm>
          <a:effectLst>
            <a:outerShdw blurRad="50800" dist="38100" dir="2700000" algn="tl" rotWithShape="0">
              <a:prstClr val="black">
                <a:alpha val="40000"/>
              </a:prstClr>
            </a:outerShdw>
          </a:effectLst>
        </p:spPr>
        <p:txBody>
          <a:bodyPr>
            <a:normAutofit fontScale="90000"/>
          </a:bodyPr>
          <a:lstStyle/>
          <a:p>
            <a:pPr algn="ctr"/>
            <a:br>
              <a:rPr lang="en-US" sz="2500" dirty="0">
                <a:solidFill>
                  <a:schemeClr val="bg1"/>
                </a:solidFill>
              </a:rPr>
            </a:br>
            <a:br>
              <a:rPr lang="en-US" sz="2500" dirty="0">
                <a:solidFill>
                  <a:schemeClr val="bg1"/>
                </a:solidFill>
              </a:rPr>
            </a:br>
            <a:br>
              <a:rPr lang="en-US" sz="2500" dirty="0">
                <a:solidFill>
                  <a:schemeClr val="bg1"/>
                </a:solidFill>
              </a:rPr>
            </a:br>
            <a:br>
              <a:rPr lang="en-US" sz="2500" dirty="0">
                <a:solidFill>
                  <a:schemeClr val="bg1"/>
                </a:solidFill>
              </a:rPr>
            </a:br>
            <a:r>
              <a:rPr lang="en-US" sz="2500" dirty="0">
                <a:solidFill>
                  <a:schemeClr val="bg1"/>
                </a:solidFill>
              </a:rPr>
              <a:t>Power School offers a report we found useful in setting up the course fees.</a:t>
            </a:r>
            <a:br>
              <a:rPr lang="en-US" sz="2500" dirty="0">
                <a:solidFill>
                  <a:schemeClr val="bg1"/>
                </a:solidFill>
              </a:rPr>
            </a:br>
            <a:r>
              <a:rPr lang="en-US" sz="2500" dirty="0">
                <a:solidFill>
                  <a:schemeClr val="bg1"/>
                </a:solidFill>
              </a:rPr>
              <a:t>Main Screen</a:t>
            </a:r>
            <a:br>
              <a:rPr lang="en-US" sz="2500" dirty="0">
                <a:solidFill>
                  <a:schemeClr val="bg1"/>
                </a:solidFill>
              </a:rPr>
            </a:br>
            <a:r>
              <a:rPr lang="en-US" sz="2500" dirty="0">
                <a:solidFill>
                  <a:schemeClr val="bg1"/>
                </a:solidFill>
              </a:rPr>
              <a:t>PSCB DEV Report</a:t>
            </a:r>
            <a:br>
              <a:rPr lang="en-US" sz="2500" dirty="0">
                <a:solidFill>
                  <a:schemeClr val="bg1"/>
                </a:solidFill>
              </a:rPr>
            </a:br>
            <a:r>
              <a:rPr lang="en-US" sz="2500" dirty="0">
                <a:solidFill>
                  <a:schemeClr val="bg1"/>
                </a:solidFill>
              </a:rPr>
              <a:t>Scheduling (Current Year)</a:t>
            </a:r>
            <a:br>
              <a:rPr lang="en-US" sz="2500" dirty="0">
                <a:solidFill>
                  <a:schemeClr val="bg1"/>
                </a:solidFill>
              </a:rPr>
            </a:br>
            <a:r>
              <a:rPr lang="en-US" sz="2500" dirty="0">
                <a:solidFill>
                  <a:schemeClr val="bg1"/>
                </a:solidFill>
              </a:rPr>
              <a:t>Course Enrollment Counts or Sections – Details Report</a:t>
            </a:r>
            <a:br>
              <a:rPr lang="en-US" sz="2500" dirty="0">
                <a:solidFill>
                  <a:schemeClr val="bg1"/>
                </a:solidFill>
              </a:rPr>
            </a:br>
            <a:r>
              <a:rPr lang="en-US" sz="2500" dirty="0">
                <a:solidFill>
                  <a:schemeClr val="bg1"/>
                </a:solidFill>
              </a:rPr>
              <a:t>Set to All Teachers – All Department – All Courses</a:t>
            </a:r>
            <a:br>
              <a:rPr lang="en-US" sz="2500" dirty="0">
                <a:solidFill>
                  <a:schemeClr val="bg1"/>
                </a:solidFill>
              </a:rPr>
            </a:br>
            <a:r>
              <a:rPr lang="en-US" sz="2500" dirty="0">
                <a:solidFill>
                  <a:schemeClr val="bg1"/>
                </a:solidFill>
              </a:rPr>
              <a:t>Make it your own</a:t>
            </a:r>
          </a:p>
        </p:txBody>
      </p:sp>
      <p:sp>
        <p:nvSpPr>
          <p:cNvPr id="3" name="Subtitle 2">
            <a:extLst>
              <a:ext uri="{FF2B5EF4-FFF2-40B4-BE49-F238E27FC236}">
                <a16:creationId xmlns:a16="http://schemas.microsoft.com/office/drawing/2014/main" id="{BEAB33AB-D477-44B7-B918-38989903F1EC}"/>
              </a:ext>
            </a:extLst>
          </p:cNvPr>
          <p:cNvSpPr>
            <a:spLocks noGrp="1"/>
          </p:cNvSpPr>
          <p:nvPr>
            <p:ph type="subTitle" idx="1"/>
          </p:nvPr>
        </p:nvSpPr>
        <p:spPr>
          <a:xfrm>
            <a:off x="1100051" y="4158916"/>
            <a:ext cx="10058400" cy="1195834"/>
          </a:xfrm>
          <a:effectLst>
            <a:outerShdw blurRad="50800" dist="38100" dir="2700000" algn="tl" rotWithShape="0">
              <a:prstClr val="black">
                <a:alpha val="40000"/>
              </a:prstClr>
            </a:outerShdw>
          </a:effectLst>
        </p:spPr>
        <p:txBody>
          <a:bodyPr>
            <a:normAutofit/>
          </a:bodyPr>
          <a:lstStyle/>
          <a:p>
            <a:pPr algn="ctr"/>
            <a:endParaRPr lang="en-US" sz="1800" u="sng" dirty="0">
              <a:solidFill>
                <a:schemeClr val="bg1"/>
              </a:solidFill>
              <a:effectLst/>
              <a:latin typeface="Calibri" panose="020F0502020204030204" pitchFamily="34" charset="0"/>
              <a:ea typeface="Calibri" panose="020F0502020204030204" pitchFamily="34" charset="0"/>
            </a:endParaRPr>
          </a:p>
        </p:txBody>
      </p:sp>
      <p:cxnSp>
        <p:nvCxnSpPr>
          <p:cNvPr id="43" name="Straight Connector 42">
            <a:extLst>
              <a:ext uri="{FF2B5EF4-FFF2-40B4-BE49-F238E27FC236}">
                <a16:creationId xmlns:a16="http://schemas.microsoft.com/office/drawing/2014/main" id="{34E5597F-CE67-4085-9548-E6A8036DA3B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93881" y="4035362"/>
            <a:ext cx="5404237" cy="0"/>
          </a:xfrm>
          <a:prstGeom prst="line">
            <a:avLst/>
          </a:prstGeom>
          <a:ln>
            <a:solidFill>
              <a:schemeClr val="bg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10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RetrospectVTI">
  <a:themeElements>
    <a:clrScheme name="AnalogousFromLightSeedRightStep">
      <a:dk1>
        <a:srgbClr val="000000"/>
      </a:dk1>
      <a:lt1>
        <a:srgbClr val="FFFFFF"/>
      </a:lt1>
      <a:dk2>
        <a:srgbClr val="21303A"/>
      </a:dk2>
      <a:lt2>
        <a:srgbClr val="E2E3E8"/>
      </a:lt2>
      <a:accent1>
        <a:srgbClr val="ABA271"/>
      </a:accent1>
      <a:accent2>
        <a:srgbClr val="94A75E"/>
      </a:accent2>
      <a:accent3>
        <a:srgbClr val="83AA70"/>
      </a:accent3>
      <a:accent4>
        <a:srgbClr val="63B16A"/>
      </a:accent4>
      <a:accent5>
        <a:srgbClr val="70AD8F"/>
      </a:accent5>
      <a:accent6>
        <a:srgbClr val="62AEA8"/>
      </a:accent6>
      <a:hlink>
        <a:srgbClr val="6975AE"/>
      </a:hlink>
      <a:folHlink>
        <a:srgbClr val="7F7F7F"/>
      </a:folHlink>
    </a:clrScheme>
    <a:fontScheme name="Retrospect">
      <a:majorFont>
        <a:latin typeface="Tw Cen M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6981</TotalTime>
  <Words>348</Words>
  <Application>Microsoft Office PowerPoint</Application>
  <PresentationFormat>Widescreen</PresentationFormat>
  <Paragraphs>10</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Calibri</vt:lpstr>
      <vt:lpstr>Tw Cen MT</vt:lpstr>
      <vt:lpstr>RetrospectVTI</vt:lpstr>
      <vt:lpstr>MSB – Fees/School/Course </vt:lpstr>
      <vt:lpstr>Fees: Items which are not optional purchases.  They are directly related to a course, fine, or involvement in extracurricular activities such as band/cheer, etc.</vt:lpstr>
      <vt:lpstr> School Fees: Fees that assessed for items not associated with a specific course number.  They can be assessed to one student or a specific group of students. Ex: Operational fee, Computer damages, Band obligations.   </vt:lpstr>
      <vt:lpstr> Course Fees: Fees that assessed for specific course.  The course fees are set by the ALSDE and can be found in the Academic Guide (see link below) The condensed version begins on page 148 When to assess and how to make the date change in one keystroke</vt:lpstr>
      <vt:lpstr>                                                                                                  When to create a product and when to invoice. Products: Optional Items Field Trips T-Shirts  Invoices: School Fees Course Fees Items required to participate in an extracurricular activity Fines/Penalties   </vt:lpstr>
      <vt:lpstr>                                                                                                  REFUND/FEE REMOVAL What do you need to issue a refund or remove a fee (See link below) When are refunds issued  When do you issue the refund in MSB When do you issue a check What to do if the refund is in a prior fiscal year      </vt:lpstr>
      <vt:lpstr>    Power School offers a report we found useful in setting up the course fees. Main Screen PSCB DEV Report Scheduling (Current Year) Course Enrollment Counts or Sections – Details Report Set to All Teachers – All Department – All Courses Make it your own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MSB – Fees/School/Course</dc:title>
  <dc:creator>Kelly Stockton</dc:creator>
  <cp:lastModifiedBy>Kelly Stockton</cp:lastModifiedBy>
  <cp:revision>5</cp:revision>
  <dcterms:created xsi:type="dcterms:W3CDTF">2022-02-24T16:59:56Z</dcterms:created>
  <dcterms:modified xsi:type="dcterms:W3CDTF">2024-07-29T13:19:52Z</dcterms:modified>
</cp:coreProperties>
</file>