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embeddedFontLst>
    <p:embeddedFont>
      <p:font typeface="Arial Black" panose="020B0A04020102020204" pitchFamily="34" charset="0"/>
      <p:bold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28" roundtripDataSignature="AMtx7mgprf73F1CBvlwCbEF1hCocd5smQ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32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37289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8309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654329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1" name="Google Shape;1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308528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619272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912558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29369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55938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340755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31743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4236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1" name="Google Shape;1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93344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0638732D-1C96-4140-8823-BB726ACB78BB}"/>
              </a:ext>
            </a:extLst>
          </p:cNvPr>
          <p:cNvSpPr/>
          <p:nvPr/>
        </p:nvSpPr>
        <p:spPr>
          <a:xfrm>
            <a:off x="-858447" y="4712637"/>
            <a:ext cx="11314051" cy="1757832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2400" dirty="0">
                <a:latin typeface="Arial Black" panose="020B0A04020102020204" pitchFamily="34" charset="0"/>
              </a:rPr>
              <a:t>Pre-AP Notebook Page 2</a:t>
            </a:r>
          </a:p>
          <a:p>
            <a:pPr algn="r"/>
            <a:r>
              <a:rPr lang="en-US" sz="4400" dirty="0">
                <a:latin typeface="Arial Black" panose="020B0A04020102020204" pitchFamily="34" charset="0"/>
              </a:rPr>
              <a:t>Major Classical Era Empires</a:t>
            </a:r>
          </a:p>
          <a:p>
            <a:pPr algn="r"/>
            <a:r>
              <a:rPr lang="en-US" sz="2400" dirty="0">
                <a:latin typeface="Arial Black" panose="020B0A04020102020204" pitchFamily="34" charset="0"/>
              </a:rPr>
              <a:t>AP World History: Modern – Unit 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049CA6-EF2A-42C1-B779-970CF02BCFF0}"/>
              </a:ext>
            </a:extLst>
          </p:cNvPr>
          <p:cNvSpPr/>
          <p:nvPr/>
        </p:nvSpPr>
        <p:spPr>
          <a:xfrm>
            <a:off x="193312" y="1669601"/>
            <a:ext cx="10959100" cy="4312920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With origins as a city-state in modern-day Italy,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Rome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emerged as a local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military powerhouse as it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conquered local Latin cities in the 500s BCE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Ruled by an elected senate, Rome then turned its gaze to areas of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modern-day Spain,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Gaul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(modern-day France), before beginning its conquest of the surrounding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Greek colonies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After defeating several Greek armies, the regional empires of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Macedonia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Carthage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began to act against the Romans militaristically from the east and west respectively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Despite pressure from both empires, Rome was able to eventually defeat Carthage after a series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 conflicts in the Punic Wars—all in spite of several crushing defeats at the hands of Carthage </a:t>
            </a:r>
          </a:p>
          <a:p>
            <a:endParaRPr lang="en-US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With Carthage vanquished, the Romans turned their attention to the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Hellenistic states and, after several grueling campaigns, defeated their Greek opponents by 31 BCE, becoming the unquestionable rulers of the Mediterranean Sea</a:t>
            </a:r>
          </a:p>
          <a:p>
            <a:endParaRPr lang="en-US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Despite their military dominance,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the Romans would borrow heavily from Greek culture and administration, as </a:t>
            </a:r>
          </a:p>
          <a:p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many contemporaries noted the similarities and structures between the previous Greek states and Rome itself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98EC3AE-3514-467A-9FEA-62F87EEBFA60}"/>
              </a:ext>
            </a:extLst>
          </p:cNvPr>
          <p:cNvSpPr/>
          <p:nvPr/>
        </p:nvSpPr>
        <p:spPr>
          <a:xfrm>
            <a:off x="466816" y="822877"/>
            <a:ext cx="6101350" cy="686306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The Roman Republic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2B518A-544D-4BA9-B6C2-EA9B08B76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3878" y="2069651"/>
            <a:ext cx="2804963" cy="233498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5203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ee the source image">
            <a:extLst>
              <a:ext uri="{FF2B5EF4-FFF2-40B4-BE49-F238E27FC236}">
                <a16:creationId xmlns:a16="http://schemas.microsoft.com/office/drawing/2014/main" id="{85061B97-46FC-4DC8-8059-07D05D0FE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892" y="929128"/>
            <a:ext cx="9684216" cy="574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A3B7D3E-F063-4A2F-B6B9-1224C40F544A}"/>
              </a:ext>
            </a:extLst>
          </p:cNvPr>
          <p:cNvSpPr/>
          <p:nvPr/>
        </p:nvSpPr>
        <p:spPr>
          <a:xfrm>
            <a:off x="362630" y="183773"/>
            <a:ext cx="11466739" cy="646000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Rome, Carthage, and the Hellenistic States</a:t>
            </a:r>
          </a:p>
        </p:txBody>
      </p:sp>
    </p:spTree>
    <p:extLst>
      <p:ext uri="{BB962C8B-B14F-4D97-AF65-F5344CB8AC3E}">
        <p14:creationId xmlns:p14="http://schemas.microsoft.com/office/powerpoint/2010/main" val="3103280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293687C-BAFB-4C4D-A46E-83E0B0791D3F}"/>
              </a:ext>
            </a:extLst>
          </p:cNvPr>
          <p:cNvSpPr/>
          <p:nvPr/>
        </p:nvSpPr>
        <p:spPr>
          <a:xfrm>
            <a:off x="3918988" y="287132"/>
            <a:ext cx="4354019" cy="646000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The Punic Wars</a:t>
            </a:r>
          </a:p>
        </p:txBody>
      </p:sp>
      <p:pic>
        <p:nvPicPr>
          <p:cNvPr id="3" name="Picture 2" descr="See the source image">
            <a:extLst>
              <a:ext uri="{FF2B5EF4-FFF2-40B4-BE49-F238E27FC236}">
                <a16:creationId xmlns:a16="http://schemas.microsoft.com/office/drawing/2014/main" id="{11B53190-7634-4CB6-B8C7-A699E685C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361" y="1057574"/>
            <a:ext cx="8821271" cy="5513294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040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09B6D8D-9A71-4F8F-AC86-D576BEB12286}"/>
              </a:ext>
            </a:extLst>
          </p:cNvPr>
          <p:cNvSpPr/>
          <p:nvPr/>
        </p:nvSpPr>
        <p:spPr>
          <a:xfrm>
            <a:off x="277528" y="1444701"/>
            <a:ext cx="9623211" cy="4849963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By 27 CE, however,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Julius Caesar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entered Rome with an army and claimed sole authority as emperor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from the Senate, thus initiating the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Empire of Rome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continuing its tradition of conquest</a:t>
            </a:r>
            <a:endParaRPr lang="en-US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After several rounds of military reforms, the Roman Army’s size grew substantially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with enticing were rewards, such as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land grants from conquered areas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upon retirement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Large estates, tax breaks, and political positions were given to loyal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upper-class elites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Also, like the Persians, Rome established a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centralized government and bureaucracy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complete with local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governors, translators, record keepers, roads,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 a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common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currency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Unique to the Romans, however, was the policy of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Roman Citizenship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which offered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full protections and privileges to those it conquered with no strings attached</a:t>
            </a:r>
          </a:p>
          <a:p>
            <a:endParaRPr lang="en-US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For those who caused trouble or rebellion, however, Roman reprisal was swift and brutal</a:t>
            </a: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Rome grew so large, in fact, the empire split administration in half by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establishing a Western and </a:t>
            </a:r>
          </a:p>
          <a:p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Eastern Roman Empire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; while the Western Empire would fall in 485 CE to Germanic invaders, the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East would continue under Greek rule until 1453 CE, known today by historians as the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Byzantine Empire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63A4D6E-E131-4DD0-978D-D2DF2DCB0D7E}"/>
              </a:ext>
            </a:extLst>
          </p:cNvPr>
          <p:cNvSpPr/>
          <p:nvPr/>
        </p:nvSpPr>
        <p:spPr>
          <a:xfrm>
            <a:off x="646392" y="637398"/>
            <a:ext cx="5768197" cy="671050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The Roman Empire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pic>
        <p:nvPicPr>
          <p:cNvPr id="5" name="Picture 2" descr="See the source image">
            <a:extLst>
              <a:ext uri="{FF2B5EF4-FFF2-40B4-BE49-F238E27FC236}">
                <a16:creationId xmlns:a16="http://schemas.microsoft.com/office/drawing/2014/main" id="{D3D695A4-16F3-45B4-A298-87741850C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768" y="2157412"/>
            <a:ext cx="2649069" cy="305752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41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741553D-1B62-4B6D-A291-B8EA8AD110A7}"/>
              </a:ext>
            </a:extLst>
          </p:cNvPr>
          <p:cNvSpPr/>
          <p:nvPr/>
        </p:nvSpPr>
        <p:spPr>
          <a:xfrm>
            <a:off x="966921" y="287907"/>
            <a:ext cx="10258158" cy="805279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Maximum Extent of the Roman Empire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E895012A-EFB8-4D05-96B4-F177C85012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764" y="1247141"/>
            <a:ext cx="8896472" cy="540738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647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ee the source image">
            <a:extLst>
              <a:ext uri="{FF2B5EF4-FFF2-40B4-BE49-F238E27FC236}">
                <a16:creationId xmlns:a16="http://schemas.microsoft.com/office/drawing/2014/main" id="{09C33B65-2952-4AD4-9A6B-AEB4EED2B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07" y="128651"/>
            <a:ext cx="11013385" cy="660069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264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5955D6-EE72-4BA3-9074-6EBDDB02D286}"/>
              </a:ext>
            </a:extLst>
          </p:cNvPr>
          <p:cNvSpPr/>
          <p:nvPr/>
        </p:nvSpPr>
        <p:spPr>
          <a:xfrm>
            <a:off x="1130416" y="238751"/>
            <a:ext cx="9931166" cy="701813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Western and Eastern Roman Empires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B0C64363-1EE1-4208-92EE-5FB524AFA3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263" y="1058679"/>
            <a:ext cx="7719473" cy="556057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47587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4446F4-BAB5-4AC7-808A-4178D4728C8F}"/>
              </a:ext>
            </a:extLst>
          </p:cNvPr>
          <p:cNvSpPr/>
          <p:nvPr/>
        </p:nvSpPr>
        <p:spPr>
          <a:xfrm>
            <a:off x="234815" y="1619799"/>
            <a:ext cx="9345974" cy="44054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Following a period of feuding local Indian kingdoms and Kushan and Persian invaders from Central Asia and Iran, a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large portion of the Indian subcontinent was once again centralized in 3</a:t>
            </a:r>
            <a:r>
              <a:rPr lang="en-US" sz="1600" u="sng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 century CE</a:t>
            </a:r>
          </a:p>
          <a:p>
            <a:endParaRPr lang="en-US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Known as the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Gupta Empire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(350-543 CE), the empire, started by king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Sri Gupta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ushered in a period referred to historians as the ‘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Golden Age of India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With a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centralized imperial state system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political and economic stability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allowed trade, knowledge, and prosperity to grow rapidly in the Gupta Empire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During the Gupta Empire, many of the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definitive Indian cultural icons were</a:t>
            </a:r>
          </a:p>
          <a:p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developed, as Indian art, poetry, science, mathematics, and architecture flourished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Innovations such as the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modern algebraic system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number system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concept of zero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theories of a round Earth that rotates on its axis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and iconic games like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chess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emerged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While the empire itself would end due to internal strike and Hunnic invaders from Central Asia,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it left a lasting legacy on Indian and world history that extended well beyond its own time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9BC474A-3548-48D4-B352-1D4E29563DD7}"/>
              </a:ext>
            </a:extLst>
          </p:cNvPr>
          <p:cNvSpPr/>
          <p:nvPr/>
        </p:nvSpPr>
        <p:spPr>
          <a:xfrm>
            <a:off x="502086" y="801878"/>
            <a:ext cx="6996808" cy="71892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The Golden Age of India</a:t>
            </a:r>
          </a:p>
        </p:txBody>
      </p:sp>
      <p:pic>
        <p:nvPicPr>
          <p:cNvPr id="5" name="Picture 2" descr="Approximate extent of the Gupta territories (purple) in 450 CE.">
            <a:extLst>
              <a:ext uri="{FF2B5EF4-FFF2-40B4-BE49-F238E27FC236}">
                <a16:creationId xmlns:a16="http://schemas.microsoft.com/office/drawing/2014/main" id="{7A08EBEC-CF9A-418B-9C07-F584C957C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762" y="2632981"/>
            <a:ext cx="2876549" cy="301343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3799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4;p2">
            <a:extLst>
              <a:ext uri="{FF2B5EF4-FFF2-40B4-BE49-F238E27FC236}">
                <a16:creationId xmlns:a16="http://schemas.microsoft.com/office/drawing/2014/main" id="{073B7999-0974-40F8-B534-EF5027D5B17E}"/>
              </a:ext>
            </a:extLst>
          </p:cNvPr>
          <p:cNvSpPr/>
          <p:nvPr/>
        </p:nvSpPr>
        <p:spPr>
          <a:xfrm>
            <a:off x="937703" y="1691937"/>
            <a:ext cx="9334511" cy="4067967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Centuries of Chinese unity and relative peace  under the Shang Dynasty and Zhou Dynasty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were shattered in roughly 475 BCE as the weakening Zhou Dynasty succumbed to the </a:t>
            </a:r>
            <a:r>
              <a:rPr lang="en-US" sz="16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Warring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States Period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, as seven smaller states began to war for power and recognition until 221 BCE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During this era, many rulers justified their efforts by claiming the Zhou had lost the Mandate, and, for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more than two centuries, inhabitants of China dealt with </a:t>
            </a:r>
            <a:r>
              <a:rPr lang="en-US" sz="1600" u="sng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constant war, death, famine, and instability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u="sng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In response to the lack of traditional unity, many reformers began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to contemplate new systems of thought to philosophy and law</a:t>
            </a:r>
            <a:r>
              <a:rPr lang="en-US" sz="1600" u="sng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u="sng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One such system developed in the Chinese state of Qin as an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alternative to previous religious models of thinking and behavior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Known as Legalism, the system emphasized the existence of a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strong state built on moral law, strict secular laws and punishments,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as well as administrative positions based on individual merit</a:t>
            </a:r>
          </a:p>
        </p:txBody>
      </p:sp>
      <p:sp>
        <p:nvSpPr>
          <p:cNvPr id="4" name="Google Shape;95;p2">
            <a:extLst>
              <a:ext uri="{FF2B5EF4-FFF2-40B4-BE49-F238E27FC236}">
                <a16:creationId xmlns:a16="http://schemas.microsoft.com/office/drawing/2014/main" id="{13549585-D340-427D-A361-2C8C2ED0FCE4}"/>
              </a:ext>
            </a:extLst>
          </p:cNvPr>
          <p:cNvSpPr/>
          <p:nvPr/>
        </p:nvSpPr>
        <p:spPr>
          <a:xfrm>
            <a:off x="1141919" y="767596"/>
            <a:ext cx="9051191" cy="80452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Arial Black" panose="020B0A04020102020204" pitchFamily="34" charset="0"/>
                <a:ea typeface="Corben"/>
                <a:cs typeface="Corben"/>
                <a:sym typeface="Corben"/>
              </a:rPr>
              <a:t>China: The Warring States Period</a:t>
            </a:r>
            <a:endParaRPr sz="3600" dirty="0">
              <a:solidFill>
                <a:schemeClr val="dk1"/>
              </a:solidFill>
              <a:latin typeface="Arial Black" panose="020B0A04020102020204" pitchFamily="34" charset="0"/>
              <a:ea typeface="Corben"/>
              <a:cs typeface="Corben"/>
              <a:sym typeface="Corben"/>
            </a:endParaRPr>
          </a:p>
        </p:txBody>
      </p:sp>
      <p:pic>
        <p:nvPicPr>
          <p:cNvPr id="5" name="Picture 2" descr="See the source image">
            <a:extLst>
              <a:ext uri="{FF2B5EF4-FFF2-40B4-BE49-F238E27FC236}">
                <a16:creationId xmlns:a16="http://schemas.microsoft.com/office/drawing/2014/main" id="{612822DC-4BFC-4346-BCF5-885811E23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002" y="3392261"/>
            <a:ext cx="4046727" cy="278329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75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2;p3">
            <a:extLst>
              <a:ext uri="{FF2B5EF4-FFF2-40B4-BE49-F238E27FC236}">
                <a16:creationId xmlns:a16="http://schemas.microsoft.com/office/drawing/2014/main" id="{344BB9E6-7E83-43E5-8AF5-2779B88C8040}"/>
              </a:ext>
            </a:extLst>
          </p:cNvPr>
          <p:cNvSpPr/>
          <p:nvPr/>
        </p:nvSpPr>
        <p:spPr>
          <a:xfrm>
            <a:off x="592792" y="1471814"/>
            <a:ext cx="9551333" cy="4900411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adoption of Legalism allowed </a:t>
            </a: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Shi Huangdi of Qin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grow in efficiency and power, thus tipping the scales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its favor and eventually defeating the other kingdoms and ending the Warring States Period in 221 BCE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skilled administrator, and adherent of the Legalist system, Shi Huangdi setup an </a:t>
            </a:r>
            <a:r>
              <a:rPr lang="en-US" sz="1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effective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central bureaucracy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public roads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common currency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and established a formal </a:t>
            </a:r>
            <a:r>
              <a:rPr lang="en-US" sz="1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written language</a:t>
            </a:r>
            <a:endParaRPr sz="12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no known record of contact with the western empires of ancient Persia, Greece, or Rome, </a:t>
            </a:r>
            <a:r>
              <a:rPr lang="en-US" sz="1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Qin Dynasty had independently created the first successful large-scale centralize empire in East Asia</a:t>
            </a:r>
            <a:endParaRPr sz="1600" b="1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Centered in the imperial capital city of </a:t>
            </a:r>
            <a:r>
              <a:rPr lang="en-US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Chang’an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Qin Dynasty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established a foundational state system for later Chinese dynasties,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successfully unified the regional kingdoms into an empire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Shi Huangdi was also able to push back the traditional enemy of China: the 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pastoralist </a:t>
            </a:r>
            <a:r>
              <a:rPr lang="en-US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Xiongnu</a:t>
            </a: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Confederacy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the north, as well as mobilizing peasants 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erect the first sections of what is now known as the </a:t>
            </a: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Great Wall of China </a:t>
            </a:r>
          </a:p>
          <a:p>
            <a:pPr lvl="0"/>
            <a:endParaRPr lang="en-US" sz="1600" b="1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lvl="0"/>
            <a:r>
              <a:rPr lang="en-US" sz="16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The Qin Dynasty was, however, known for its hard-handedness regarding state policy, as well as the suppression of opposing philosophical ideals; the dynasty was weakened substantially following the death of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Shi Huangdi </a:t>
            </a:r>
            <a:endParaRPr sz="1600" dirty="0"/>
          </a:p>
        </p:txBody>
      </p:sp>
      <p:sp>
        <p:nvSpPr>
          <p:cNvPr id="4" name="Google Shape;103;p3">
            <a:extLst>
              <a:ext uri="{FF2B5EF4-FFF2-40B4-BE49-F238E27FC236}">
                <a16:creationId xmlns:a16="http://schemas.microsoft.com/office/drawing/2014/main" id="{C5E88D95-9485-437E-B0F4-CF5598BAED09}"/>
              </a:ext>
            </a:extLst>
          </p:cNvPr>
          <p:cNvSpPr/>
          <p:nvPr/>
        </p:nvSpPr>
        <p:spPr>
          <a:xfrm>
            <a:off x="946089" y="583516"/>
            <a:ext cx="4826061" cy="77065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Arial Black" panose="020B0A04020102020204" pitchFamily="34" charset="0"/>
                <a:ea typeface="Corben"/>
                <a:cs typeface="Corben"/>
                <a:sym typeface="Corben"/>
              </a:rPr>
              <a:t>The Qin Dynasty</a:t>
            </a:r>
            <a:endParaRPr sz="3600" dirty="0">
              <a:solidFill>
                <a:schemeClr val="dk1"/>
              </a:solidFill>
              <a:latin typeface="Arial Black" panose="020B0A04020102020204" pitchFamily="34" charset="0"/>
              <a:ea typeface="Corben"/>
              <a:cs typeface="Corben"/>
              <a:sym typeface="Corbe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0D8203-A357-4C51-A572-28905BF17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8483" y="3690257"/>
            <a:ext cx="4368593" cy="199277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329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93132BD-C5EA-43B7-A865-C3666F50C48D}"/>
              </a:ext>
            </a:extLst>
          </p:cNvPr>
          <p:cNvSpPr/>
          <p:nvPr/>
        </p:nvSpPr>
        <p:spPr>
          <a:xfrm>
            <a:off x="953656" y="1387748"/>
            <a:ext cx="8423032" cy="4988559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Persian Achaemenid Empire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emerged in the 6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-century BC as a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military and </a:t>
            </a:r>
          </a:p>
          <a:p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administrative powerhouse that established an extremely successful state system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Hailing from modern-day Iran, the Persians, led by Emperor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Cyrus the Great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formed a massive multi-ethnic empire 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Reaching from Central Asia and India in the west to Egypt and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Greece in the east,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the Persians ruled over more than 35 million </a:t>
            </a:r>
          </a:p>
          <a:p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—roughly half the world’s population at that time!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Aside from military success, the characteristic that set Persia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apart from its first-wave empire predecessors was that is was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organized under a single imperial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central administration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Essentially, all major laws and policies came directly from the ‘god’ emperor himself; these policies were then enforced by imperially-sanctioned local governors called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satraps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This was a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break from the much-less successful first-wave empire practices which were </a:t>
            </a:r>
          </a:p>
          <a:p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generally unsuccessful in to establishing a strong or effective centralized government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A1DA303-49FE-49F0-8719-04FB80182E31}"/>
              </a:ext>
            </a:extLst>
          </p:cNvPr>
          <p:cNvSpPr/>
          <p:nvPr/>
        </p:nvSpPr>
        <p:spPr>
          <a:xfrm>
            <a:off x="1231261" y="540502"/>
            <a:ext cx="5751387" cy="712237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The Persian Empire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8D75C0-55E7-4A73-BE87-69CDC48F87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244" y="2200139"/>
            <a:ext cx="3868756" cy="266743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8;p5">
            <a:extLst>
              <a:ext uri="{FF2B5EF4-FFF2-40B4-BE49-F238E27FC236}">
                <a16:creationId xmlns:a16="http://schemas.microsoft.com/office/drawing/2014/main" id="{84CDC360-EF6A-45F8-91B3-87CDB0CEB28C}"/>
              </a:ext>
            </a:extLst>
          </p:cNvPr>
          <p:cNvSpPr/>
          <p:nvPr/>
        </p:nvSpPr>
        <p:spPr>
          <a:xfrm>
            <a:off x="265486" y="1452202"/>
            <a:ext cx="8898925" cy="482613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Despite suppression by the hard-handed Qin Dynasty, Confucianism survived the Qin’s reign and would eventually be adopted by the second imperial dynasty of China: the </a:t>
            </a:r>
            <a:r>
              <a:rPr lang="en-US" sz="16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Han Dynasty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u="sng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The Han Dynasty (202 BCE – 220 CE) emerged after the establishment of the rebel leader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Liu Bang 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defeated his rivals and controlled imperial China after the fall of the Qin Dynasty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u="sng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The Han issued in a Golden Age of imperial Chinese history, expanding territorially, as well as advancing Chinese culture, written language, poetry, art, medicine, technology, and philosophy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u="sng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The Han state expanded trade, connecting, indirectly, with the Western world </a:t>
            </a:r>
          </a:p>
          <a:p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and the Roman Empire, </a:t>
            </a:r>
            <a:r>
              <a:rPr lang="en-US" sz="1600" u="sng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developing the world’s first trade between the two realms </a:t>
            </a:r>
          </a:p>
          <a:p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through a network of trade routes known collectively as the </a:t>
            </a:r>
            <a:r>
              <a:rPr lang="en-US" sz="16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Silk Roads 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of Asia</a:t>
            </a:r>
            <a:endParaRPr lang="en-US" sz="1600" u="sng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u="sng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Along with forming the name of China’s primary ethnic group, the Han officially adopted Confucianism as the official state philosophy under </a:t>
            </a:r>
            <a:r>
              <a:rPr lang="en-US" sz="16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Emperor Wu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of Han</a:t>
            </a:r>
            <a:r>
              <a:rPr lang="en-US" sz="16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in the 1</a:t>
            </a:r>
            <a:r>
              <a:rPr lang="en-US" sz="1600" baseline="30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st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century BCE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Despite defeating and vassalizing a renewed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Xiongnu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Confederacy in the 2</a:t>
            </a:r>
            <a:r>
              <a:rPr lang="en-US" sz="1600" baseline="30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nd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century BCE, the Han, repeated steppe raiding, administrative strife, and religiously-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inspired rebellions would ultimately lead to the fall of the Han Dynasty by 220 CE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119;p5">
            <a:extLst>
              <a:ext uri="{FF2B5EF4-FFF2-40B4-BE49-F238E27FC236}">
                <a16:creationId xmlns:a16="http://schemas.microsoft.com/office/drawing/2014/main" id="{B303FA79-7358-4109-B653-5B16CE452236}"/>
              </a:ext>
            </a:extLst>
          </p:cNvPr>
          <p:cNvSpPr/>
          <p:nvPr/>
        </p:nvSpPr>
        <p:spPr>
          <a:xfrm>
            <a:off x="596126" y="586893"/>
            <a:ext cx="4812714" cy="73223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Arial Black" panose="020B0A04020102020204" pitchFamily="34" charset="0"/>
                <a:ea typeface="Corben"/>
                <a:cs typeface="Corben"/>
                <a:sym typeface="Corben"/>
              </a:rPr>
              <a:t>The Han Dynasty</a:t>
            </a:r>
            <a:endParaRPr sz="3600" dirty="0">
              <a:solidFill>
                <a:schemeClr val="dk1"/>
              </a:solidFill>
              <a:latin typeface="Arial Black" panose="020B0A04020102020204" pitchFamily="34" charset="0"/>
              <a:ea typeface="Corben"/>
              <a:cs typeface="Corben"/>
              <a:sym typeface="Corben"/>
            </a:endParaRPr>
          </a:p>
        </p:txBody>
      </p:sp>
      <p:pic>
        <p:nvPicPr>
          <p:cNvPr id="5" name="Google Shape;120;p5" descr="Image result for emperor wudi">
            <a:extLst>
              <a:ext uri="{FF2B5EF4-FFF2-40B4-BE49-F238E27FC236}">
                <a16:creationId xmlns:a16="http://schemas.microsoft.com/office/drawing/2014/main" id="{3AA3E355-C34B-4E0E-8BE3-197264C4D5B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13455" y="1845786"/>
            <a:ext cx="2629389" cy="4121967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34976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535CCFD-BACC-41A1-95C8-1057CAB729B8}"/>
              </a:ext>
            </a:extLst>
          </p:cNvPr>
          <p:cNvSpPr/>
          <p:nvPr/>
        </p:nvSpPr>
        <p:spPr>
          <a:xfrm>
            <a:off x="430531" y="1710417"/>
            <a:ext cx="9603378" cy="4507139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 maintain their centralized state, the Persians setup a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complex bureaucracy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administrators, </a:t>
            </a:r>
          </a:p>
          <a:p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tax collectors, record keepers, translators, etc.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to effectively govern their massive empire</a:t>
            </a:r>
            <a:endParaRPr lang="en-US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 facilitate economic activity, travel and communication across their vast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empire, they developed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standardized coins, built roads,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 had a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mailing service</a:t>
            </a: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general, these policies were quite successful, and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those who were conquered by the </a:t>
            </a:r>
          </a:p>
          <a:p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Persians were often better off under Persian administration than prior to conquest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Aside from their effective administration, there were several Persian policies that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were successful in ensuring subject loyalty (or at least avoiding resentment)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Perhaps the most important non-administrative policy that encouraged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cooperation was the policy of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religious and cultural toleration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As opposed to most first-wave empires, those under Persian control were often they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allowed to maintain their local customs and religio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us, thus making it far less likely those people would rebel in the future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0DD702A-A86A-4923-8EE2-215E4C124AA9}"/>
              </a:ext>
            </a:extLst>
          </p:cNvPr>
          <p:cNvSpPr/>
          <p:nvPr/>
        </p:nvSpPr>
        <p:spPr>
          <a:xfrm>
            <a:off x="548782" y="830340"/>
            <a:ext cx="8817389" cy="712237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Persian Administration &amp; Policy</a:t>
            </a:r>
          </a:p>
        </p:txBody>
      </p:sp>
      <p:pic>
        <p:nvPicPr>
          <p:cNvPr id="9" name="Picture 2" descr="http://appraisalnewsonline.typepad.com/.a/6a00d8341c4e6153ef0133f3767e81970b-pi">
            <a:extLst>
              <a:ext uri="{FF2B5EF4-FFF2-40B4-BE49-F238E27FC236}">
                <a16:creationId xmlns:a16="http://schemas.microsoft.com/office/drawing/2014/main" id="{A2E98BA2-BCB1-4FF3-A847-352E94975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013" y="2294892"/>
            <a:ext cx="2965814" cy="308628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F28901-A58E-4F59-8E67-213A729520B4}"/>
              </a:ext>
            </a:extLst>
          </p:cNvPr>
          <p:cNvSpPr/>
          <p:nvPr/>
        </p:nvSpPr>
        <p:spPr>
          <a:xfrm>
            <a:off x="578243" y="1641239"/>
            <a:ext cx="8732483" cy="4640915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Greeks were the polar opposite of Persians: they were a series of local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city-states who practiced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democracy, citizen participation, &amp; polytheism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Most city-states, such as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Athen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s, functioned without a divine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monarch, &amp; even those with kings, such as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Sparta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still had senates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Greek city-states were known for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their lack of unity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frequently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warred with one another for power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such as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during the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Peloponnesian War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between Athens and Sparta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Regardless of their political differences, they held a common cultural thread through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Greek medicine, science, and philosophy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—all of which that would far outlast their states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Starting first in the Mediterranean,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Greeks emigrated to and settled many colonies, stretching as far as modern-day Spain to the west and the Black Sea to the east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Wars with local empires, such as the Achaemenid Persians and Phoenician Carthaginians threatened their existence; however, the Greeks would either prevail or survive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EFB4DE9-596D-438C-B235-E5053BED268D}"/>
              </a:ext>
            </a:extLst>
          </p:cNvPr>
          <p:cNvSpPr/>
          <p:nvPr/>
        </p:nvSpPr>
        <p:spPr>
          <a:xfrm>
            <a:off x="832348" y="839943"/>
            <a:ext cx="5208632" cy="687999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Greek City-States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724EB8-7B91-4C92-AE6E-15F0B5767D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691" y="1326433"/>
            <a:ext cx="4208275" cy="27774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83B83C4D-F498-43DF-8E8D-9DEE20B150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383" y="1214887"/>
            <a:ext cx="6224149" cy="52327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: Rounded Corners 11">
            <a:extLst>
              <a:ext uri="{FF2B5EF4-FFF2-40B4-BE49-F238E27FC236}">
                <a16:creationId xmlns:a16="http://schemas.microsoft.com/office/drawing/2014/main" id="{9E6101F0-82F8-456A-9B42-5C573A99B030}"/>
              </a:ext>
            </a:extLst>
          </p:cNvPr>
          <p:cNvSpPr/>
          <p:nvPr/>
        </p:nvSpPr>
        <p:spPr>
          <a:xfrm>
            <a:off x="3462926" y="333428"/>
            <a:ext cx="5047061" cy="638938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Greek City-States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1">
            <a:extLst>
              <a:ext uri="{FF2B5EF4-FFF2-40B4-BE49-F238E27FC236}">
                <a16:creationId xmlns:a16="http://schemas.microsoft.com/office/drawing/2014/main" id="{4BF2475C-44B5-44E5-8C68-62A6D47E4A4C}"/>
              </a:ext>
            </a:extLst>
          </p:cNvPr>
          <p:cNvSpPr/>
          <p:nvPr/>
        </p:nvSpPr>
        <p:spPr>
          <a:xfrm>
            <a:off x="2593754" y="311016"/>
            <a:ext cx="6918203" cy="638938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Ancient Greek Diaspora</a:t>
            </a:r>
          </a:p>
        </p:txBody>
      </p:sp>
      <p:pic>
        <p:nvPicPr>
          <p:cNvPr id="5" name="Picture 2" descr="See the source image">
            <a:extLst>
              <a:ext uri="{FF2B5EF4-FFF2-40B4-BE49-F238E27FC236}">
                <a16:creationId xmlns:a16="http://schemas.microsoft.com/office/drawing/2014/main" id="{0697E2DD-F981-473F-985E-FC46E1893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589" y="1285458"/>
            <a:ext cx="9030821" cy="525429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C41EC99-FE56-4A58-B047-6F7376CBAC98}"/>
              </a:ext>
            </a:extLst>
          </p:cNvPr>
          <p:cNvSpPr/>
          <p:nvPr/>
        </p:nvSpPr>
        <p:spPr>
          <a:xfrm>
            <a:off x="182014" y="1610765"/>
            <a:ext cx="9751384" cy="4434888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story of Greece and its city-states would change once the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Macedonian King Phillip II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united most of the Greek mainland following some military reforms, including the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phalanx</a:t>
            </a:r>
            <a:endParaRPr lang="en-US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Following Phillip’s assassination, his son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Alexander the Great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would continue to lead a dominant </a:t>
            </a:r>
          </a:p>
          <a:p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Macedon and Greek federation to embark on one of the greatest military campaigns in world history</a:t>
            </a:r>
          </a:p>
          <a:p>
            <a:endParaRPr lang="en-US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Alexander marched his army across Egypt, Anatolia, the Levant, and into Persia,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ending the Achaemenid Empire, and continuing undefeated in battle to India and Central Asia until his death in 323 BCE</a:t>
            </a:r>
          </a:p>
          <a:p>
            <a:endParaRPr lang="en-US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This line of conquest and Greek rule over nearly half of the world’s population ushed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Hellenistic Era—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 era defined by Greek cultural and political dominance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While the Greek empire lasted less than three centuries,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Greek culture was permanently </a:t>
            </a:r>
          </a:p>
          <a:p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embedded by Alexander the Great through the construction of Greek cities and libraries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that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housed Greek philosophy and science across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Central Asia, North Africa,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 the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Middle East</a:t>
            </a:r>
          </a:p>
          <a:p>
            <a:endParaRPr lang="en-US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Many of the main cities established by the Greeks and their settlers were named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Alexandria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A9967EA-0254-40CC-97FA-F676F4A86DC0}"/>
              </a:ext>
            </a:extLst>
          </p:cNvPr>
          <p:cNvSpPr/>
          <p:nvPr/>
        </p:nvSpPr>
        <p:spPr>
          <a:xfrm>
            <a:off x="417897" y="806578"/>
            <a:ext cx="6399282" cy="643102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The Hellenistic Period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F0B602-ED76-4B54-ADC0-C5655DD1D0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898" y="3828209"/>
            <a:ext cx="3077251" cy="23785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11">
            <a:extLst>
              <a:ext uri="{FF2B5EF4-FFF2-40B4-BE49-F238E27FC236}">
                <a16:creationId xmlns:a16="http://schemas.microsoft.com/office/drawing/2014/main" id="{ED273E11-5D58-4B48-93A4-E6CDB8E3518E}"/>
              </a:ext>
            </a:extLst>
          </p:cNvPr>
          <p:cNvSpPr/>
          <p:nvPr/>
        </p:nvSpPr>
        <p:spPr>
          <a:xfrm>
            <a:off x="2367017" y="138512"/>
            <a:ext cx="7123227" cy="639763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Alexander the Great’s Empire</a:t>
            </a:r>
          </a:p>
        </p:txBody>
      </p:sp>
      <p:pic>
        <p:nvPicPr>
          <p:cNvPr id="7" name="Picture 2" descr="See the source image">
            <a:extLst>
              <a:ext uri="{FF2B5EF4-FFF2-40B4-BE49-F238E27FC236}">
                <a16:creationId xmlns:a16="http://schemas.microsoft.com/office/drawing/2014/main" id="{80277BB3-F26A-4AFA-BFAD-91171D50A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285" y="935939"/>
            <a:ext cx="8356693" cy="578354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ED974F0-5994-48CC-8FE0-49F56A50EB90}"/>
              </a:ext>
            </a:extLst>
          </p:cNvPr>
          <p:cNvSpPr/>
          <p:nvPr/>
        </p:nvSpPr>
        <p:spPr>
          <a:xfrm>
            <a:off x="518665" y="1538966"/>
            <a:ext cx="10152057" cy="4372392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lasting legacy of Greece and Persia lays in the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philosophy and state administration—both of which would impact the cultures of Greece, Persia, Rome, the Muslim world, India, Central Asia, and Western Civilization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Administratively, the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Hellenistic states divided amongst Alexander’s generals following </a:t>
            </a:r>
          </a:p>
          <a:p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his death adopted the centralized model of government implemented by the Persians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This governmental form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formed the foundation of nearly all major states and powers following </a:t>
            </a:r>
          </a:p>
          <a:p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the Persian and Greeks, including the Romans, Arabs, and other states in Africa, Asia, and Europe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Regarding knowledge, the Greek approach to knowledge, and its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emphasis on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skepticism,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 pursue answers through the use of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logic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—the early seeds of empirical scientific thought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Lastly, the writings and concepts of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Socrates, Plato,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Aristotle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and other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Greek philosophers would profoundly influence later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Arab, Persian, Indian, </a:t>
            </a:r>
          </a:p>
          <a:p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and Western mathematicians who synthesized Greek science and math to </a:t>
            </a:r>
          </a:p>
          <a:p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enhance and spur their own innovations in math, science, and medicine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7805D9C-8934-4D9E-80EE-C554D0A8708E}"/>
              </a:ext>
            </a:extLst>
          </p:cNvPr>
          <p:cNvSpPr/>
          <p:nvPr/>
        </p:nvSpPr>
        <p:spPr>
          <a:xfrm>
            <a:off x="695260" y="698500"/>
            <a:ext cx="9489687" cy="643771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Legacy of the Greeks and Persians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B3192C-1D8C-491D-99AF-24E92A8E36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738" y="3759344"/>
            <a:ext cx="4120280" cy="270887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4301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2106</Words>
  <Application>Microsoft Office PowerPoint</Application>
  <PresentationFormat>Widescreen</PresentationFormat>
  <Paragraphs>202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Morgan</dc:creator>
  <cp:lastModifiedBy>Marshall Parrish</cp:lastModifiedBy>
  <cp:revision>12</cp:revision>
  <dcterms:created xsi:type="dcterms:W3CDTF">2017-08-07T18:53:06Z</dcterms:created>
  <dcterms:modified xsi:type="dcterms:W3CDTF">2024-05-20T14:58:24Z</dcterms:modified>
</cp:coreProperties>
</file>