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wWc4/NpsfXTF8aGRDjGsGE6Um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96A88569-8782-494D-AF19-F82C5E4FBCB2}"/>
              </a:ext>
            </a:extLst>
          </p:cNvPr>
          <p:cNvSpPr/>
          <p:nvPr/>
        </p:nvSpPr>
        <p:spPr>
          <a:xfrm>
            <a:off x="-858446" y="4952655"/>
            <a:ext cx="11165100" cy="151781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>
                <a:latin typeface="Arial Black" panose="020B0A04020102020204" pitchFamily="34" charset="0"/>
              </a:rPr>
              <a:t>Pre-AP Notebook Page 1</a:t>
            </a:r>
          </a:p>
          <a:p>
            <a:pPr algn="r"/>
            <a:r>
              <a:rPr lang="en-US" sz="4000" dirty="0">
                <a:latin typeface="Arial Black" panose="020B0A04020102020204" pitchFamily="34" charset="0"/>
              </a:rPr>
              <a:t>Major Classical Religions</a:t>
            </a:r>
          </a:p>
          <a:p>
            <a:pPr algn="r"/>
            <a:r>
              <a:rPr lang="en-US" sz="2000" dirty="0">
                <a:latin typeface="Arial Black" panose="020B0A04020102020204" pitchFamily="34" charset="0"/>
              </a:rPr>
              <a:t>AP World History: Modern – Unit 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206A7A-CD31-4D04-8FC5-584F27F1B6D1}"/>
              </a:ext>
            </a:extLst>
          </p:cNvPr>
          <p:cNvSpPr/>
          <p:nvPr/>
        </p:nvSpPr>
        <p:spPr>
          <a:xfrm>
            <a:off x="376375" y="1630048"/>
            <a:ext cx="9777195" cy="432579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India,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Indo-Aryan invaders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from the Eurasia steppe chased out the Indus civilizations, bringing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their social and religious systems through the Vedic religions between 2000 and 1500 BCE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These oral beliefs were eventually codified into writing know as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Vedas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by 700 BCE, and the ensuing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belief system would become known 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Hinduism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—possibly the oldest organized religion in the world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Hinduism essentially believes in a cycle of rebirth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reincarnation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overall goal of transcending human life and uniting with Brahma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—the universe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do this, one would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live their life fulfilling their caste task, even if they </a:t>
            </a: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were bad at it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the fulfillment of their caste duty was referred to 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dharma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they fulfilled their task throughout their lifetime, they received good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karma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reborn in the next life as a higher caste until finally unifying with Brahma</a:t>
            </a:r>
          </a:p>
          <a:p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consequence of these beliefs, a rigid socio-religious system emerged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the Indian subcontinent that would later become known as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caste system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54C714-BFD7-4302-9596-E580B7899A47}"/>
              </a:ext>
            </a:extLst>
          </p:cNvPr>
          <p:cNvSpPr/>
          <p:nvPr/>
        </p:nvSpPr>
        <p:spPr>
          <a:xfrm>
            <a:off x="519582" y="788598"/>
            <a:ext cx="9979689" cy="70242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Hinduism in The Indian Subcontinent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04CB87B4-9F85-449C-84B4-1B884533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06" y="3115557"/>
            <a:ext cx="3879581" cy="327211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5C0C38-B374-4612-92F3-E6AB0A3CAC81}"/>
              </a:ext>
            </a:extLst>
          </p:cNvPr>
          <p:cNvSpPr/>
          <p:nvPr/>
        </p:nvSpPr>
        <p:spPr>
          <a:xfrm>
            <a:off x="351692" y="1177398"/>
            <a:ext cx="9853665" cy="535403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While providing a stable model for society, many were unhappy with the rigid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caste system that offered no lifetime opportunity for caste advancement or equality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response to the rigid and fixed castes of Hinduism in which one was locked hierarchically,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Siddhartha Gautama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northeast India formulated a rival belief system known today 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Buddhism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Buddhism,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life is defined by one’s suffering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to Buddhists,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we suffer due to our desire </a:t>
            </a: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and greed for material wealth and social advancement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thus causing us anxiety and pain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a remedy, Buddhism suggests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ridding yourself of such desires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leading </a:t>
            </a: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 simple, meditated life in which any person could achieve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nirvana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—transcendence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greed and material desires, and an ending of suffering in the cycle of rebirth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Buddhism was unappealing to most rulers as it taught against their lifestyles and power, however,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would spread throughout South, Central, Southeast, and eventually East Asia in the coming centuries</a:t>
            </a:r>
          </a:p>
          <a:p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While short-lived in India itself, it was able to gain prominence and spread under the centralized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Mauryan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Empire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(322 BC – 187 BC) once its beliefs had been adopted by the Maura Emperor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Ashoka the Great</a:t>
            </a:r>
          </a:p>
          <a:p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Ashoka encouraged its spread through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state policy, the building of Buddhist stupa,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the support of Buddhist missionaries, monks, and merchants throughout the region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B0E41A-7A8A-49F6-98C5-2D62DFC54D71}"/>
              </a:ext>
            </a:extLst>
          </p:cNvPr>
          <p:cNvSpPr/>
          <p:nvPr/>
        </p:nvSpPr>
        <p:spPr>
          <a:xfrm>
            <a:off x="465653" y="379735"/>
            <a:ext cx="9245765" cy="71892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Buddhism and the Maurya Empire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D83565-2E8A-4A38-9F0A-11510349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08" y="1539232"/>
            <a:ext cx="2219153" cy="29736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6D6D7D-9C7D-4C03-9337-ED7CC079AA34}"/>
              </a:ext>
            </a:extLst>
          </p:cNvPr>
          <p:cNvSpPr/>
          <p:nvPr/>
        </p:nvSpPr>
        <p:spPr>
          <a:xfrm>
            <a:off x="516324" y="1117284"/>
            <a:ext cx="10472805" cy="535699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Throughout most of human history, religions had been polytheistic—predicated on the existence of multiple gods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roots as far back as perhaps the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millennia BCE, the teachings of the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Iranian-speaking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Zoroaster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enter written history in the 5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-century BCE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Known 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Zoroastrianism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the religion that came to dominate Persia for more than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1200 years was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monotheistic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religion-one that believed in a single, all-powerful deity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Zoroastrianism would set several world-first precedents for later large-scale,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organized religions in the region, including the following themes and ideals: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Monotheism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(Ahura Mazda as the supreme creator)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concept of a universal ‘Good’ and ‘Evil’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 universal battle between the forces of Good and Evil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free will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the ability to orient towards Good or Evil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coming of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future messiah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tip the universal fight in the favor of the ‘Good’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Zoroaster taught that humans should pursue a life oriented towards being </a:t>
            </a:r>
          </a:p>
          <a:p>
            <a:pPr marL="0"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‘good’ for the sake of Good, spiritual gender equality &amp; duty, and charity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religion itself was profoundly influential on Persian emperors throughout the centuries, and is largely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attributed to Persian pursuits of bettering their Empire and its services for the sake of all peoples within it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67431D-646D-4103-B922-307874F443E0}"/>
              </a:ext>
            </a:extLst>
          </p:cNvPr>
          <p:cNvSpPr/>
          <p:nvPr/>
        </p:nvSpPr>
        <p:spPr>
          <a:xfrm>
            <a:off x="895833" y="359690"/>
            <a:ext cx="4443609" cy="68623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Zoroastrianism</a:t>
            </a:r>
          </a:p>
        </p:txBody>
      </p:sp>
      <p:pic>
        <p:nvPicPr>
          <p:cNvPr id="9" name="Picture 4" descr="See the source image">
            <a:extLst>
              <a:ext uri="{FF2B5EF4-FFF2-40B4-BE49-F238E27FC236}">
                <a16:creationId xmlns:a16="http://schemas.microsoft.com/office/drawing/2014/main" id="{E4E6EF4D-3A53-4885-A994-27A06A79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87" y="1694087"/>
            <a:ext cx="2506114" cy="40038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D008E8-9C8B-4A9B-B4FD-1E13BD893665}"/>
              </a:ext>
            </a:extLst>
          </p:cNvPr>
          <p:cNvSpPr/>
          <p:nvPr/>
        </p:nvSpPr>
        <p:spPr>
          <a:xfrm>
            <a:off x="384806" y="1605263"/>
            <a:ext cx="9709196" cy="437915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Zoroastrianism would profoundly influence the previously-existent Hebrew religion known 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Judaism</a:t>
            </a:r>
          </a:p>
          <a:p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oral roots dating back further, Judaism itself has written roots dating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 to the 6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-century BCE, and whose beliefs are codified today in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Tanakh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Prior to its exposure to the Persian Empire and Zoroastrianism,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Judaism contained elements </a:t>
            </a: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of polytheism, and other regional religious characteristics of the Mesopotamian region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Following their exile to Babylon and return to their traditional kingdom of Israel and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Judah at the hands of the Persian Empire,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Judaism shifted to a more Zoroastrian model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Known 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Second-Temple Judaism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(named for its shift in theology following Cyrus the Great’s funding of a second temple in Jerusalem), the Jewish faith more or less adopted the following 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Monotheism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(the emphasis on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Yahweh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as the supreme creator)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 eternal battle between Good and Evil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ability 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free will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choose to live oriented towards Good or Evil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promise of a future messiah to tip the battle in the favor of the Good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82CAF1-DD77-448C-BA6C-749D20E8C1C0}"/>
              </a:ext>
            </a:extLst>
          </p:cNvPr>
          <p:cNvSpPr/>
          <p:nvPr/>
        </p:nvSpPr>
        <p:spPr>
          <a:xfrm>
            <a:off x="600499" y="780560"/>
            <a:ext cx="6910644" cy="680966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Second-Temple Judaism</a:t>
            </a:r>
          </a:p>
        </p:txBody>
      </p:sp>
      <p:pic>
        <p:nvPicPr>
          <p:cNvPr id="9" name="Picture 2" descr="https://upload.wikimedia.org/wikipedia/commons/7/7d/Arch_of_Titus_Menorah.png">
            <a:extLst>
              <a:ext uri="{FF2B5EF4-FFF2-40B4-BE49-F238E27FC236}">
                <a16:creationId xmlns:a16="http://schemas.microsoft.com/office/drawing/2014/main" id="{CA66FA71-B898-404C-9104-2555EC80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7812" y="2118744"/>
            <a:ext cx="2784266" cy="20581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07D8DD-489A-4FD5-8804-CF782C829850}"/>
              </a:ext>
            </a:extLst>
          </p:cNvPr>
          <p:cNvSpPr/>
          <p:nvPr/>
        </p:nvSpPr>
        <p:spPr>
          <a:xfrm>
            <a:off x="770197" y="1265629"/>
            <a:ext cx="9093804" cy="513014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While still a major religion with more than 14 million worldwide adherents,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Judaism laid the foundation of another influential world religion: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Christianity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teachings of Christianity began around 20-33 CE when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disciples in Israel </a:t>
            </a: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began cataloging &amp; following the miracles and teachings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Jesus of Nazareth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According to Christianity, Jesus of Nazareth was the incarnation of the messiah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promised in the Jewish faith (although most had hoped he was a military savior)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promise of a messiah was particularly appealing to many of the Jewish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people at the time who were currently occupied by the Roman Empire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Noting the popular appeal of Jesus of Nazareth as a messiah, and possibly figure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lead a revolt, the Roman Empire quickly opposed Christianity and its adherents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While Rome attempted to stop Christianity,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missionaries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Paul of Tarsus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engaged in extensive missionary work and traveling to keep the religion alive despite Roman persecution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such,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missionaries and merchants continued to spread the young religion throughout </a:t>
            </a: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the Roman empire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into the Middle East, Northern Africa, Central Asia, and Europe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F70EFE-08D1-4BD1-860E-01FDEFD343F5}"/>
              </a:ext>
            </a:extLst>
          </p:cNvPr>
          <p:cNvSpPr/>
          <p:nvPr/>
        </p:nvSpPr>
        <p:spPr>
          <a:xfrm>
            <a:off x="1244966" y="519051"/>
            <a:ext cx="3511714" cy="64328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Christianity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52635F5E-355E-4829-9031-3620C379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25" y="1094016"/>
            <a:ext cx="2845045" cy="380539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65C15C-6888-4856-AF56-EBE2844CC310}"/>
              </a:ext>
            </a:extLst>
          </p:cNvPr>
          <p:cNvSpPr/>
          <p:nvPr/>
        </p:nvSpPr>
        <p:spPr>
          <a:xfrm>
            <a:off x="816662" y="1557501"/>
            <a:ext cx="9277416" cy="444324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lasting legacy of Greece and Persia lays in the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philosophy and state administration—both of which would </a:t>
            </a: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impact the cultures of Greece, Persia, Rome, the Muslim world, India, Central Asia, and Western Civilization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Administratively, the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Hellenistic states divided amongst Alexander’s generals following </a:t>
            </a: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his death adopted the centralized model of government implemented by the Persians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This governmental form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formed the foundation of nearly all major states and powers following </a:t>
            </a: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the Persian and Greeks, including the Romans, Arabs, and other states in Africa, Asia, and Europe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Regarding knowledge, the Greek approach to knowledge, and its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emphasis on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skepticism,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pursue answers through the use of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logic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observation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—the early seeds of empirical scientific thought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Lastly, the writings and concepts of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Socrates, Plato,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Aristotle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and other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Greek philosophers would profoundly influence later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Arab, Persian, Indian, </a:t>
            </a: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and Western mathematicians who synthesized Greek science and math to </a:t>
            </a:r>
          </a:p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enhance and spur their own innovations in math, science, and medicine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A58E6F-8DD0-486F-9A7E-1A657BE62010}"/>
              </a:ext>
            </a:extLst>
          </p:cNvPr>
          <p:cNvSpPr/>
          <p:nvPr/>
        </p:nvSpPr>
        <p:spPr>
          <a:xfrm>
            <a:off x="816663" y="734622"/>
            <a:ext cx="9277415" cy="64377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Legacy of the Greeks and Persians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682F67-5DE3-4F44-96AC-380A28A68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08" y="3818631"/>
            <a:ext cx="3873032" cy="25463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0;p4">
            <a:extLst>
              <a:ext uri="{FF2B5EF4-FFF2-40B4-BE49-F238E27FC236}">
                <a16:creationId xmlns:a16="http://schemas.microsoft.com/office/drawing/2014/main" id="{68C4CD12-8759-442C-9578-E2E3693731E1}"/>
              </a:ext>
            </a:extLst>
          </p:cNvPr>
          <p:cNvSpPr/>
          <p:nvPr/>
        </p:nvSpPr>
        <p:spPr>
          <a:xfrm>
            <a:off x="696489" y="1214562"/>
            <a:ext cx="9663990" cy="482292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Among the list of philosophies and ideals suppressed by the short-lived Qin Dynasty was </a:t>
            </a:r>
          </a:p>
          <a:p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increasingly-popular teachings of the Chinese philosopher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Confucius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(551-479 BCE)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 response to the chaos of China Confucius worked to develop </a:t>
            </a: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solution to the disorder from the </a:t>
            </a:r>
          </a:p>
          <a:p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warring states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promote unity under the state; this philosophy is known today as 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Confucianism</a:t>
            </a:r>
            <a:endParaRPr lang="en-US" sz="16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Codified in a series of writings known as the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Analects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Confucianism laid out three fundamental levels to maintain </a:t>
            </a:r>
            <a:r>
              <a:rPr lang="en-US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social harmony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that transitioned first </a:t>
            </a: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from the individual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 the family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and </a:t>
            </a: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finally to the state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Individually, Confucianism expects that </a:t>
            </a: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people pursue education, honest, integrity, morality,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and, perhaps most importantly, remain loyal to their duties and hierarchical superiors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With these personal guidelines, they were </a:t>
            </a: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 unquestionably adhere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 the rigid patriarchal family; the [male] leaders were then, in tern,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expected to respect, protect, and support their family members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These individual and family models were </a:t>
            </a: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intended to emulate and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prime members of society to maintain social harmony, and honor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patriarchal authority of the emperor and his administration</a:t>
            </a:r>
            <a:endParaRPr sz="1600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111;p4">
            <a:extLst>
              <a:ext uri="{FF2B5EF4-FFF2-40B4-BE49-F238E27FC236}">
                <a16:creationId xmlns:a16="http://schemas.microsoft.com/office/drawing/2014/main" id="{6DBAAEE8-140E-4269-8112-7FD9E723763D}"/>
              </a:ext>
            </a:extLst>
          </p:cNvPr>
          <p:cNvSpPr/>
          <p:nvPr/>
        </p:nvSpPr>
        <p:spPr>
          <a:xfrm>
            <a:off x="991156" y="410092"/>
            <a:ext cx="3833936" cy="6551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Arial Black" panose="020B0A04020102020204" pitchFamily="34" charset="0"/>
                <a:ea typeface="Corben"/>
                <a:cs typeface="Corben"/>
                <a:sym typeface="Corben"/>
              </a:rPr>
              <a:t>Confucianism</a:t>
            </a:r>
            <a:endParaRPr sz="3600" dirty="0">
              <a:solidFill>
                <a:schemeClr val="dk1"/>
              </a:solidFill>
              <a:latin typeface="Arial Black" panose="020B0A04020102020204" pitchFamily="34" charset="0"/>
              <a:ea typeface="Corben"/>
              <a:cs typeface="Corben"/>
              <a:sym typeface="Corben"/>
            </a:endParaRPr>
          </a:p>
        </p:txBody>
      </p:sp>
      <p:pic>
        <p:nvPicPr>
          <p:cNvPr id="13" name="Google Shape;112;p4" descr="http://2.bp.blogspot.com/_gdLV4XyMlFE/Sk9Nu8chGBI/AAAAAAAADLo/8a9nb1OAPv8/s400/2008mulanandfatherwithbackground.jpg">
            <a:extLst>
              <a:ext uri="{FF2B5EF4-FFF2-40B4-BE49-F238E27FC236}">
                <a16:creationId xmlns:a16="http://schemas.microsoft.com/office/drawing/2014/main" id="{989AB4A7-12AB-4474-99A4-E84D8C5D37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1332" y="4169065"/>
            <a:ext cx="4197192" cy="230073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1409</Words>
  <Application>Microsoft Office PowerPoint</Application>
  <PresentationFormat>Widescreen</PresentationFormat>
  <Paragraphs>139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Morgan</dc:creator>
  <cp:lastModifiedBy>Marshall Parrish</cp:lastModifiedBy>
  <cp:revision>7</cp:revision>
  <dcterms:created xsi:type="dcterms:W3CDTF">2017-08-07T18:53:06Z</dcterms:created>
  <dcterms:modified xsi:type="dcterms:W3CDTF">2024-05-20T14:59:04Z</dcterms:modified>
</cp:coreProperties>
</file>